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ontserrat"/>
      <p:regular r:id="rId23"/>
      <p:bold r:id="rId24"/>
      <p:italic r:id="rId25"/>
      <p:boldItalic r:id="rId26"/>
    </p:embeddedFont>
    <p:embeddedFont>
      <p:font typeface="Bebas Neue"/>
      <p:regular r:id="rId27"/>
    </p:embeddedFont>
    <p:embeddedFont>
      <p:font typeface="Black Han Sans"/>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Gillian MacDonal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BlackHanSans-regular.fntdata"/><Relationship Id="rId27" Type="http://schemas.openxmlformats.org/officeDocument/2006/relationships/font" Target="fonts/BebasNeu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0-23T15:52:41.564">
    <p:pos x="3676" y="1471"/>
    <p:text>This is amazing LOL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BbR25K7w7oRv9y1EXJRJ3mQZdJjFk9meLwu0cJqUcCs/edit?usp=sharing" TargetMode="External"/><Relationship Id="rId3" Type="http://schemas.openxmlformats.org/officeDocument/2006/relationships/hyperlink" Target="https://docs.google.com/document/d/12Dhq5UbI5MPfMz9pLkttLq0FpjsKSThU75OQpX9zIaw/edit?usp=shari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hgazetteer.or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maps/documentation/tile" TargetMode="External"/><Relationship Id="rId3" Type="http://schemas.openxmlformats.org/officeDocument/2006/relationships/hyperlink" Target="https://developers.google.com/maps/documentation/javascript/overview"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9cd0377ff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9cd0377ff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https://docs.google.com/document/d/1BbR25K7w7oRv9y1EXJRJ3mQZdJjFk9meLwu0cJqUcCs/edit?usp=sharing</a:t>
            </a:r>
            <a:r>
              <a:rPr lang="en"/>
              <a:t> (leaflet code tutorial)</a:t>
            </a:r>
            <a:endParaRPr/>
          </a:p>
          <a:p>
            <a:pPr indent="0" lvl="0" marL="0" rtl="0" algn="l">
              <a:spcBef>
                <a:spcPts val="0"/>
              </a:spcBef>
              <a:spcAft>
                <a:spcPts val="0"/>
              </a:spcAft>
              <a:buNone/>
            </a:pPr>
            <a:r>
              <a:rPr lang="en" u="sng">
                <a:solidFill>
                  <a:schemeClr val="hlink"/>
                </a:solidFill>
                <a:hlinkClick r:id="rId3"/>
              </a:rPr>
              <a:t>https://docs.google.com/document/d/12Dhq5UbI5MPfMz9pLkttLq0FpjsKSThU75OQpX9zIaw/edit?usp=sharing</a:t>
            </a:r>
            <a:r>
              <a:rPr lang="en"/>
              <a:t> (markers + popup)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9bf80e3e5a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9bf80e3e5a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Some associated terminology that you’ll need to know</a:t>
            </a:r>
            <a:endParaRPr sz="1300">
              <a:solidFill>
                <a:schemeClr val="dk1"/>
              </a:solidFil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rPr>
              <a:t>Geocoding - the process of finding associated geographic coordinates (often expressed as latitude and longitude) from other geographic data, such as street addresses or ZIP/postal codes</a:t>
            </a:r>
            <a:endParaRPr sz="1300">
              <a:solidFill>
                <a:schemeClr val="dk1"/>
              </a:solidFil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rPr>
              <a:t>Reverse geocoding - the process of finding an associated textual location such as a street address, from geographic coordinates (Lat/Long, UTM)</a:t>
            </a:r>
            <a:endParaRPr sz="1300">
              <a:solidFill>
                <a:schemeClr val="dk1"/>
              </a:solidFil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rPr>
              <a:t>Geoparsing - process of assigning geographic identifiers (e.g. geographic coordinates expressed as latitude-longitude) to textual words and phrases that occur in unstructured content</a:t>
            </a:r>
            <a:endParaRPr sz="1300">
              <a:solidFill>
                <a:schemeClr val="dk1"/>
              </a:solidFil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rPr>
              <a:t>Georectification - the digital alignment of a satellite or aerial image (or digitized map) with a map of the same area</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9be67dff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9be67dff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•Challenges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•Stuff changes over time; most have data for now; mapping historical stuff is different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•Space is cross-cultural: maps present reality; people look at maps and say, “this is how the world is” and that has different effects; maps are a biased statement; maps may not reflect the cross-cultural-ness; naming, colonization and decolonization (see also, space is sacred)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•Space is contentious: creating reality involves debate and contestations; the way space is represented is a statement and may be used to further other goals and aims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•Space is sacred: some people see space as sacred where other people don’t; some naming doesn’t recognize sacredness (some efforts to rename have been successful)</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•Space is sensitive: some locations can’t or shouldn’t be listed or published à sensitive data; state archeological records in the US are exempt from FOIA</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•Space is power: as statements about reality, maps can be used as a mechanism to enforce or create biased/motivated realities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•Maps are fundamentally colonial: historically speaking, map makers in the 15-17</a:t>
            </a:r>
            <a:r>
              <a:rPr baseline="30000" lang="en" sz="2000">
                <a:solidFill>
                  <a:schemeClr val="dk1"/>
                </a:solidFill>
              </a:rPr>
              <a:t>th</a:t>
            </a:r>
            <a:r>
              <a:rPr lang="en" sz="1200">
                <a:solidFill>
                  <a:schemeClr val="dk1"/>
                </a:solidFill>
              </a:rPr>
              <a:t> centuries, the process by which maps were created and the historical context in which they were created were fundamentally tools of colonialism; makes for the construction of interactive web maps more complicated; example, there isn’t a base map tile set that doesn’t have modern nation state boundaries (you have to build your own à ex. Indigenous North America boundaries and such); infrastructure has inherited the inequities and biases of that historical context</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9cd0377f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9cd0377f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9cd0377f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9cd0377f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9cd0377ff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9cd0377ff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9bf80e3e5a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9bf80e3e5a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9be67dff7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9be67dff7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rial"/>
              <a:buChar char="★"/>
            </a:pPr>
            <a:r>
              <a:rPr lang="en" sz="1300">
                <a:solidFill>
                  <a:schemeClr val="dk1"/>
                </a:solidFill>
              </a:rPr>
              <a:t>Web Mapping in Digital Heritage</a:t>
            </a:r>
            <a:endParaRPr sz="1300">
              <a:solidFill>
                <a:schemeClr val="dk1"/>
              </a:solidFill>
            </a:endParaRPr>
          </a:p>
          <a:p>
            <a:pPr indent="-311150" lvl="1" marL="914400" rtl="0" algn="l">
              <a:spcBef>
                <a:spcPts val="0"/>
              </a:spcBef>
              <a:spcAft>
                <a:spcPts val="0"/>
              </a:spcAft>
              <a:buClr>
                <a:schemeClr val="dk1"/>
              </a:buClr>
              <a:buSzPts val="1300"/>
              <a:buFont typeface="Arial"/>
              <a:buChar char="○"/>
            </a:pPr>
            <a:r>
              <a:rPr lang="en" sz="1300">
                <a:solidFill>
                  <a:schemeClr val="dk1"/>
                </a:solidFill>
              </a:rPr>
              <a:t>Space has long been part of cultural heritage and how we experience the world</a:t>
            </a:r>
            <a:endParaRPr sz="1300">
              <a:solidFill>
                <a:schemeClr val="dk1"/>
              </a:solidFill>
            </a:endParaRPr>
          </a:p>
          <a:p>
            <a:pPr indent="-311150" lvl="1" marL="914400" rtl="0" algn="l">
              <a:spcBef>
                <a:spcPts val="0"/>
              </a:spcBef>
              <a:spcAft>
                <a:spcPts val="0"/>
              </a:spcAft>
              <a:buClr>
                <a:schemeClr val="dk1"/>
              </a:buClr>
              <a:buSzPts val="1300"/>
              <a:buFont typeface="Arial"/>
              <a:buChar char="○"/>
            </a:pPr>
            <a:r>
              <a:rPr lang="en" sz="1300">
                <a:solidFill>
                  <a:schemeClr val="dk1"/>
                </a:solidFill>
              </a:rPr>
              <a:t>“Spatial turn”  academic interest in web-based mapping often used by people who have “just discovered space” and its importance (mostly humanists)</a:t>
            </a:r>
            <a:endParaRPr sz="1300">
              <a:solidFill>
                <a:schemeClr val="dk1"/>
              </a:solidFill>
            </a:endParaRPr>
          </a:p>
          <a:p>
            <a:pPr indent="-311150" lvl="2" marL="1371600" rtl="0" algn="l">
              <a:spcBef>
                <a:spcPts val="0"/>
              </a:spcBef>
              <a:spcAft>
                <a:spcPts val="0"/>
              </a:spcAft>
              <a:buClr>
                <a:schemeClr val="dk1"/>
              </a:buClr>
              <a:buSzPts val="1300"/>
              <a:buFont typeface="Noto Sans Symbols"/>
              <a:buChar char="■"/>
            </a:pPr>
            <a:r>
              <a:rPr lang="en" sz="1300">
                <a:solidFill>
                  <a:schemeClr val="dk1"/>
                </a:solidFill>
              </a:rPr>
              <a:t>History and culture has always been connected to space. </a:t>
            </a:r>
            <a:endParaRPr sz="1300">
              <a:solidFill>
                <a:schemeClr val="dk1"/>
              </a:solidFill>
            </a:endParaRPr>
          </a:p>
          <a:p>
            <a:pPr indent="-311150" lvl="2" marL="1371600" rtl="0" algn="l">
              <a:spcBef>
                <a:spcPts val="0"/>
              </a:spcBef>
              <a:spcAft>
                <a:spcPts val="0"/>
              </a:spcAft>
              <a:buClr>
                <a:schemeClr val="dk1"/>
              </a:buClr>
              <a:buSzPts val="1300"/>
              <a:buFont typeface="Noto Sans Symbols"/>
              <a:buChar char="■"/>
            </a:pPr>
            <a:r>
              <a:rPr lang="en" sz="1300">
                <a:solidFill>
                  <a:schemeClr val="dk1"/>
                </a:solidFill>
              </a:rPr>
              <a:t>Michigan State’s entire history is related to the land and space around it. As the premier land-grant university and an agricultural powerhouse, MSU or Moo Yoo as some call it is intrinsically tied to the land around it.</a:t>
            </a:r>
            <a:endParaRPr sz="1300">
              <a:solidFill>
                <a:schemeClr val="dk1"/>
              </a:solidFill>
            </a:endParaRPr>
          </a:p>
          <a:p>
            <a:pPr indent="-311150" lvl="2" marL="1371600" rtl="0" algn="l">
              <a:spcBef>
                <a:spcPts val="0"/>
              </a:spcBef>
              <a:spcAft>
                <a:spcPts val="0"/>
              </a:spcAft>
              <a:buClr>
                <a:schemeClr val="dk1"/>
              </a:buClr>
              <a:buSzPts val="1300"/>
              <a:buFont typeface="Noto Sans Symbols"/>
              <a:buChar char="■"/>
            </a:pPr>
            <a:r>
              <a:rPr lang="en" sz="1300">
                <a:solidFill>
                  <a:schemeClr val="dk1"/>
                </a:solidFill>
              </a:rPr>
              <a:t>Every single discipline has a landscape or a spatial turn </a:t>
            </a:r>
            <a:endParaRPr sz="1300">
              <a:solidFill>
                <a:schemeClr val="dk1"/>
              </a:solidFill>
            </a:endParaRPr>
          </a:p>
          <a:p>
            <a:pPr indent="-311150" lvl="3" marL="1828800" rtl="0" algn="l">
              <a:spcBef>
                <a:spcPts val="0"/>
              </a:spcBef>
              <a:spcAft>
                <a:spcPts val="0"/>
              </a:spcAft>
              <a:buClr>
                <a:schemeClr val="dk1"/>
              </a:buClr>
              <a:buSzPts val="1300"/>
              <a:buFont typeface="Noto Sans Symbols"/>
              <a:buChar char="●"/>
            </a:pPr>
            <a:r>
              <a:rPr lang="en" sz="1300">
                <a:solidFill>
                  <a:schemeClr val="dk1"/>
                </a:solidFill>
              </a:rPr>
              <a:t>Emphasizing space and place in enquiry has opened up new questions at a vertigo inducing speed</a:t>
            </a:r>
            <a:endParaRPr sz="1300">
              <a:solidFill>
                <a:schemeClr val="dk1"/>
              </a:solidFill>
            </a:endParaRPr>
          </a:p>
          <a:p>
            <a:pPr indent="-311150" lvl="3" marL="1828800" rtl="0" algn="l">
              <a:spcBef>
                <a:spcPts val="0"/>
              </a:spcBef>
              <a:spcAft>
                <a:spcPts val="0"/>
              </a:spcAft>
              <a:buClr>
                <a:schemeClr val="dk1"/>
              </a:buClr>
              <a:buSzPts val="1300"/>
              <a:buFont typeface="Noto Sans Symbols"/>
              <a:buChar char="●"/>
            </a:pPr>
            <a:r>
              <a:rPr lang="en" sz="1300">
                <a:solidFill>
                  <a:schemeClr val="dk1"/>
                </a:solidFill>
              </a:rPr>
              <a:t>Narratives have always been grounded in geography of the landscape - i.e. growth of railways, transportation, interstates (fun fact interstates in US were built to transport nuclear weapons)</a:t>
            </a:r>
            <a:endParaRPr sz="1300">
              <a:solidFill>
                <a:schemeClr val="dk1"/>
              </a:solidFill>
            </a:endParaRPr>
          </a:p>
          <a:p>
            <a:pPr indent="-311150" lvl="3" marL="1828800" rtl="0" algn="l">
              <a:spcBef>
                <a:spcPts val="0"/>
              </a:spcBef>
              <a:spcAft>
                <a:spcPts val="0"/>
              </a:spcAft>
              <a:buClr>
                <a:schemeClr val="dk1"/>
              </a:buClr>
              <a:buSzPts val="1300"/>
              <a:buFont typeface="Noto Sans Symbols"/>
              <a:buChar char="●"/>
            </a:pPr>
            <a:r>
              <a:rPr lang="en" sz="1300">
                <a:solidFill>
                  <a:schemeClr val="dk1"/>
                </a:solidFill>
              </a:rPr>
              <a:t>Geography plays a part in how people organize themselves and where villages are created</a:t>
            </a:r>
            <a:endParaRPr sz="1300">
              <a:solidFill>
                <a:schemeClr val="dk1"/>
              </a:solidFill>
            </a:endParaRPr>
          </a:p>
          <a:p>
            <a:pPr indent="-311150" lvl="3" marL="1828800" rtl="0" algn="l">
              <a:spcBef>
                <a:spcPts val="0"/>
              </a:spcBef>
              <a:spcAft>
                <a:spcPts val="0"/>
              </a:spcAft>
              <a:buClr>
                <a:schemeClr val="dk1"/>
              </a:buClr>
              <a:buSzPts val="1300"/>
              <a:buFont typeface="Noto Sans Symbols"/>
              <a:buChar char="●"/>
            </a:pPr>
            <a:r>
              <a:rPr lang="en" sz="1300">
                <a:solidFill>
                  <a:schemeClr val="dk1"/>
                </a:solidFill>
              </a:rPr>
              <a:t>Scholarship was revolutionized was by the change in scale of space - from studying the nation state to the city. Studying cities gave academics outlooks to follow back to the ancient world - cities often are older than countries.</a:t>
            </a:r>
            <a:endParaRPr sz="1300">
              <a:solidFill>
                <a:schemeClr val="dk1"/>
              </a:solidFill>
            </a:endParaRPr>
          </a:p>
          <a:p>
            <a:pPr indent="-311150" lvl="3" marL="1828800" rtl="0" algn="l">
              <a:spcBef>
                <a:spcPts val="0"/>
              </a:spcBef>
              <a:spcAft>
                <a:spcPts val="0"/>
              </a:spcAft>
              <a:buClr>
                <a:schemeClr val="dk1"/>
              </a:buClr>
              <a:buSzPts val="1300"/>
              <a:buFont typeface="Noto Sans Symbols"/>
              <a:buChar char="●"/>
            </a:pPr>
            <a:r>
              <a:rPr lang="en" sz="1300">
                <a:solidFill>
                  <a:schemeClr val="dk1"/>
                </a:solidFill>
              </a:rPr>
              <a:t>Studying nations and cities privileges a narrative. They are relics of a time past. National boundaries are arbitrarily designated.</a:t>
            </a:r>
            <a:endParaRPr sz="1300">
              <a:solidFill>
                <a:schemeClr val="dk1"/>
              </a:solidFill>
            </a:endParaRPr>
          </a:p>
          <a:p>
            <a:pPr indent="-311150" lvl="1" marL="914400" rtl="0" algn="l">
              <a:spcBef>
                <a:spcPts val="0"/>
              </a:spcBef>
              <a:spcAft>
                <a:spcPts val="0"/>
              </a:spcAft>
              <a:buClr>
                <a:schemeClr val="dk1"/>
              </a:buClr>
              <a:buSzPts val="1300"/>
              <a:buFont typeface="Arial"/>
              <a:buChar char="○"/>
            </a:pPr>
            <a:r>
              <a:rPr lang="en" sz="1300">
                <a:solidFill>
                  <a:schemeClr val="dk1"/>
                </a:solidFill>
              </a:rPr>
              <a:t>Time and space are often tightly connected: so much of spatial-ness is often temporal-ness. Time provides a framework within which we can work to sequence events (put them in order). It also allows us to look for causation. Space allows us to contextualize events based on location and size (local, global etc).</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9be67dff7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9be67dff7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Privileging</a:t>
            </a:r>
            <a:r>
              <a:rPr lang="en" sz="1300"/>
              <a:t> of certain </a:t>
            </a:r>
            <a:r>
              <a:rPr lang="en" sz="1300"/>
              <a:t>narrative</a:t>
            </a:r>
            <a:r>
              <a:rPr lang="en" sz="1300"/>
              <a:t> resulted in quite a lot of pushback. </a:t>
            </a:r>
            <a:r>
              <a:rPr lang="en" sz="1300"/>
              <a:t>This manifested specifically in the study of the western US. The most recent contingent of scholars link the story of modern landscape to the political and economic machinations of the age of the infrastructure state.</a:t>
            </a:r>
            <a:r>
              <a:rPr lang="en" sz="1300">
                <a:solidFill>
                  <a:schemeClr val="dk1"/>
                </a:solidFill>
              </a:rPr>
              <a:t>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Modern landscape charts the modern struggles of economic and political centralization, the tensions between individuals and experts. Take the establishment of the land-grant university - it has a very geographic/</a:t>
            </a:r>
            <a:r>
              <a:rPr lang="en" sz="1300">
                <a:solidFill>
                  <a:schemeClr val="dk1"/>
                </a:solidFill>
              </a:rPr>
              <a:t>spatial</a:t>
            </a:r>
            <a:r>
              <a:rPr lang="en" sz="1300">
                <a:solidFill>
                  <a:schemeClr val="dk1"/>
                </a:solidFill>
              </a:rPr>
              <a:t> history but it also has a time-based linear history - indigenous peoples were forced out. But their entire history is tied to the land.</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Studying space gave </a:t>
            </a:r>
            <a:r>
              <a:rPr lang="en" sz="1300">
                <a:solidFill>
                  <a:schemeClr val="dk1"/>
                </a:solidFill>
              </a:rPr>
              <a:t>practitioners</a:t>
            </a:r>
            <a:r>
              <a:rPr lang="en" sz="1300">
                <a:solidFill>
                  <a:schemeClr val="dk1"/>
                </a:solidFill>
              </a:rPr>
              <a:t> the options to study: context, scale, the human experience, and power structures in both a linear and non-linear fashion. How do we reconcile mapping and time with not just telling a geographic story:</a:t>
            </a:r>
            <a:endParaRPr sz="1300">
              <a:solidFill>
                <a:schemeClr val="dk1"/>
              </a:solidFill>
            </a:endParaRPr>
          </a:p>
          <a:p>
            <a:pPr indent="-311150" lvl="1" marL="914400" rtl="0" algn="l">
              <a:spcBef>
                <a:spcPts val="0"/>
              </a:spcBef>
              <a:spcAft>
                <a:spcPts val="0"/>
              </a:spcAft>
              <a:buClr>
                <a:schemeClr val="dk1"/>
              </a:buClr>
              <a:buSzPts val="1300"/>
              <a:buFont typeface="Courier New"/>
              <a:buChar char="○"/>
            </a:pPr>
            <a:r>
              <a:rPr lang="en" sz="1300">
                <a:solidFill>
                  <a:schemeClr val="dk1"/>
                </a:solidFill>
              </a:rPr>
              <a:t>Instead of just regular time and space we practice something called deep mapping now.</a:t>
            </a:r>
            <a:endParaRPr sz="1300">
              <a:solidFill>
                <a:schemeClr val="dk1"/>
              </a:solidFill>
            </a:endParaRPr>
          </a:p>
          <a:p>
            <a:pPr indent="-311150" lvl="1" marL="914400" rtl="0" algn="l">
              <a:spcBef>
                <a:spcPts val="0"/>
              </a:spcBef>
              <a:spcAft>
                <a:spcPts val="0"/>
              </a:spcAft>
              <a:buClr>
                <a:schemeClr val="dk1"/>
              </a:buClr>
              <a:buSzPts val="1300"/>
              <a:buFont typeface="Courier New"/>
              <a:buChar char="○"/>
            </a:pPr>
            <a:r>
              <a:rPr lang="en" sz="1300">
                <a:solidFill>
                  <a:schemeClr val="dk1"/>
                </a:solidFill>
              </a:rPr>
              <a:t>This technique draws on understandings of place that are personal and geographical. This helps us understand how place is connected to many different things. Unlike traditional mapping which is a process that happens top-down, deep mapping happens from bottom-up. It’s about articulating social understanding, stories of place, and relationships. This is a slower process because it often involves community input and experiences that often don’t mesh with institutional or official narratives - it amplifies disenfranchised voices. </a:t>
            </a:r>
            <a:endParaRPr sz="1300">
              <a:solidFill>
                <a:schemeClr val="dk1"/>
              </a:solidFill>
            </a:endParaRPr>
          </a:p>
          <a:p>
            <a:pPr indent="-311150" lvl="1" marL="914400" rtl="0" algn="l">
              <a:spcBef>
                <a:spcPts val="0"/>
              </a:spcBef>
              <a:spcAft>
                <a:spcPts val="0"/>
              </a:spcAft>
              <a:buClr>
                <a:schemeClr val="dk1"/>
              </a:buClr>
              <a:buSzPts val="1300"/>
              <a:buFont typeface="Courier New"/>
              <a:buChar char="○"/>
            </a:pPr>
            <a:r>
              <a:rPr lang="en" sz="1300">
                <a:solidFill>
                  <a:schemeClr val="dk1"/>
                </a:solidFill>
              </a:rPr>
              <a:t>Deep maps are discursive resources that can be designed to visualize changes in human-environmental relationships over time and to accommodate multiple voices in the creation of community-based narratives.</a:t>
            </a:r>
            <a:endParaRPr sz="13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9bf80e3e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9bf80e3e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333333"/>
                </a:solidFill>
              </a:rPr>
              <a:t>Deep mapping is a research method that aims to comprehend the many layers of memory, experience, and perception of a particular place over time.</a:t>
            </a:r>
            <a:endParaRPr sz="1300">
              <a:solidFill>
                <a:srgbClr val="333333"/>
              </a:solidFill>
            </a:endParaRPr>
          </a:p>
          <a:p>
            <a:pPr indent="0" lvl="0" marL="0" rtl="0" algn="l">
              <a:spcBef>
                <a:spcPts val="0"/>
              </a:spcBef>
              <a:spcAft>
                <a:spcPts val="0"/>
              </a:spcAft>
              <a:buNone/>
            </a:pPr>
            <a:r>
              <a:t/>
            </a:r>
            <a:endParaRPr sz="1300">
              <a:solidFill>
                <a:srgbClr val="333333"/>
              </a:solidFill>
            </a:endParaRPr>
          </a:p>
          <a:p>
            <a:pPr indent="0" lvl="0" marL="0" rtl="0" algn="l">
              <a:spcBef>
                <a:spcPts val="0"/>
              </a:spcBef>
              <a:spcAft>
                <a:spcPts val="0"/>
              </a:spcAft>
              <a:buNone/>
            </a:pPr>
            <a:r>
              <a:rPr lang="en" sz="1300">
                <a:solidFill>
                  <a:srgbClr val="333333"/>
                </a:solidFill>
              </a:rPr>
              <a:t>This technique draws on understandings of place that are personal and geographical. This helps us understand how place is connected to many different things. Unlike traditional mapping which is a process that happens top-down, deep mapping happens from bottom-up. It’s about articulating social understanding, stories of place, and relationships. This is a slower process because it often involves community input and experiences that often don’t mesh with institutional or official narratives - it amplifies disenfranchised voices. </a:t>
            </a:r>
            <a:endParaRPr sz="1300">
              <a:solidFill>
                <a:srgbClr val="333333"/>
              </a:solidFill>
            </a:endParaRPr>
          </a:p>
          <a:p>
            <a:pPr indent="0" lvl="0" marL="0" rtl="0" algn="l">
              <a:spcBef>
                <a:spcPts val="0"/>
              </a:spcBef>
              <a:spcAft>
                <a:spcPts val="0"/>
              </a:spcAft>
              <a:buNone/>
            </a:pPr>
            <a:r>
              <a:t/>
            </a:r>
            <a:endParaRPr sz="1300">
              <a:solidFill>
                <a:srgbClr val="333333"/>
              </a:solidFill>
            </a:endParaRPr>
          </a:p>
          <a:p>
            <a:pPr indent="0" lvl="0" marL="0" rtl="0" algn="l">
              <a:spcBef>
                <a:spcPts val="0"/>
              </a:spcBef>
              <a:spcAft>
                <a:spcPts val="0"/>
              </a:spcAft>
              <a:buNone/>
            </a:pPr>
            <a:r>
              <a:rPr lang="en" sz="1300">
                <a:solidFill>
                  <a:schemeClr val="dk1"/>
                </a:solidFill>
              </a:rPr>
              <a:t>Deep maps are discursive resources that can be designed to visualize changes in human-environmental relationships over time and to accommodate multiple voices in the creation of community-based narratives.</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A Deep Map of a place includes many things: direct perceptions of that place; its inhabitants’ memories; embodied understandings as the place enters you in numerous ways that are emotional, psychological, physical, spiritual and transcendental; geological formations; more than-human actors like animals, plants, microbes and landscapes; historical developments from different eras; weather patterns; agricultural uses; modern infrastructure; bioregional processes; contradictory ideological ratiocinations and more.</a:t>
            </a:r>
            <a:endParaRPr sz="13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9be67dff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9be67dff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rial"/>
              <a:buChar char="❏"/>
            </a:pPr>
            <a:r>
              <a:rPr lang="en" sz="1300">
                <a:solidFill>
                  <a:schemeClr val="dk1"/>
                </a:solidFill>
              </a:rPr>
              <a:t>How do web maps actually work?</a:t>
            </a:r>
            <a:endParaRPr sz="1300">
              <a:solidFill>
                <a:schemeClr val="dk1"/>
              </a:solidFill>
            </a:endParaRPr>
          </a:p>
          <a:p>
            <a:pPr indent="-311150" lvl="1" marL="914400" rtl="0" algn="l">
              <a:spcBef>
                <a:spcPts val="0"/>
              </a:spcBef>
              <a:spcAft>
                <a:spcPts val="0"/>
              </a:spcAft>
              <a:buClr>
                <a:schemeClr val="dk1"/>
              </a:buClr>
              <a:buSzPts val="1300"/>
              <a:buFont typeface="Courier New"/>
              <a:buChar char="❏"/>
            </a:pPr>
            <a:r>
              <a:rPr lang="en" sz="1300">
                <a:solidFill>
                  <a:schemeClr val="dk1"/>
                </a:solidFill>
              </a:rPr>
              <a:t>They are interactive and run specifically on your browser based on tile-based rendering and zoom levels. They combine base maps with map layers. The technology is server-side communication unlike javascript because it pulls information from all around the web to display. </a:t>
            </a:r>
            <a:endParaRPr sz="1300">
              <a:solidFill>
                <a:schemeClr val="dk1"/>
              </a:solidFill>
            </a:endParaRPr>
          </a:p>
          <a:p>
            <a:pPr indent="-311150" lvl="1" marL="914400" rtl="0" algn="l">
              <a:spcBef>
                <a:spcPts val="0"/>
              </a:spcBef>
              <a:spcAft>
                <a:spcPts val="0"/>
              </a:spcAft>
              <a:buClr>
                <a:schemeClr val="dk1"/>
              </a:buClr>
              <a:buSzPts val="1300"/>
              <a:buFont typeface="Courier New"/>
              <a:buChar char="❏"/>
            </a:pPr>
            <a:r>
              <a:rPr lang="en" sz="1300">
                <a:solidFill>
                  <a:schemeClr val="dk1"/>
                </a:solidFill>
              </a:rPr>
              <a:t>Basically you collect and organize data (usually in some form of readable output Javascript, JSON or GeoJSON), select a basemap and tool, your collected data then becomes the layers to put over your basemap, once you write the code the browser calls the map through javascript, and then the information is displayed and rendered.</a:t>
            </a:r>
            <a:endParaRPr sz="1300">
              <a:solidFill>
                <a:schemeClr val="dk1"/>
              </a:solidFill>
            </a:endParaRPr>
          </a:p>
          <a:p>
            <a:pPr indent="-311150" lvl="1" marL="914400" rtl="0" algn="l">
              <a:spcBef>
                <a:spcPts val="0"/>
              </a:spcBef>
              <a:spcAft>
                <a:spcPts val="0"/>
              </a:spcAft>
              <a:buClr>
                <a:schemeClr val="dk1"/>
              </a:buClr>
              <a:buSzPts val="1300"/>
              <a:buFont typeface="Courier New"/>
              <a:buChar char="❏"/>
            </a:pPr>
            <a:r>
              <a:rPr lang="en" sz="1300">
                <a:solidFill>
                  <a:schemeClr val="dk1"/>
                </a:solidFill>
              </a:rPr>
              <a:t>When you interact with a web map, you're essentially viewing a specific window into an enormous pyramid of pre-generated image tiles, with JavaScript orchestrating which tiles to show and how to display your data on top of them. </a:t>
            </a:r>
            <a:endParaRPr sz="1300">
              <a:solidFill>
                <a:schemeClr val="dk1"/>
              </a:solidFill>
            </a:endParaRPr>
          </a:p>
          <a:p>
            <a:pPr indent="-311150" lvl="0" marL="457200" rtl="0" algn="l">
              <a:spcBef>
                <a:spcPts val="0"/>
              </a:spcBef>
              <a:spcAft>
                <a:spcPts val="0"/>
              </a:spcAft>
              <a:buClr>
                <a:schemeClr val="dk1"/>
              </a:buClr>
              <a:buSzPts val="1300"/>
              <a:buFont typeface="Noto Sans Symbols"/>
              <a:buChar char="❏"/>
            </a:pPr>
            <a:r>
              <a:rPr lang="en" sz="1300">
                <a:solidFill>
                  <a:schemeClr val="dk1"/>
                </a:solidFill>
              </a:rPr>
              <a:t>Geospatial data has specific or </a:t>
            </a:r>
            <a:r>
              <a:rPr lang="en" sz="1300">
                <a:solidFill>
                  <a:schemeClr val="dk1"/>
                </a:solidFill>
              </a:rPr>
              <a:t>authoritative</a:t>
            </a:r>
            <a:r>
              <a:rPr lang="en" sz="1300">
                <a:solidFill>
                  <a:schemeClr val="dk1"/>
                </a:solidFill>
              </a:rPr>
              <a:t> URIs - Uniform Resource Identifiers (URI) are used to identify "resources" on the web. </a:t>
            </a:r>
            <a:endParaRPr sz="1300">
              <a:solidFill>
                <a:schemeClr val="dk1"/>
              </a:solidFill>
            </a:endParaRPr>
          </a:p>
          <a:p>
            <a:pPr indent="-311150" lvl="0" marL="457200" rtl="0" algn="l">
              <a:lnSpc>
                <a:spcPct val="115000"/>
              </a:lnSpc>
              <a:spcBef>
                <a:spcPts val="0"/>
              </a:spcBef>
              <a:spcAft>
                <a:spcPts val="0"/>
              </a:spcAft>
              <a:buClr>
                <a:schemeClr val="dk1"/>
              </a:buClr>
              <a:buSzPts val="1300"/>
              <a:buFont typeface="Noto Sans Symbols"/>
              <a:buChar char="❏"/>
            </a:pPr>
            <a:r>
              <a:rPr lang="en" sz="1300">
                <a:solidFill>
                  <a:schemeClr val="dk1"/>
                </a:solidFill>
              </a:rPr>
              <a:t>Authoritative URI - a digital reference that allows you to disambiguate place names (Alexandria VA vs Alexandria (Carthage)) </a:t>
            </a:r>
            <a:endParaRPr sz="1300">
              <a:solidFill>
                <a:schemeClr val="dk1"/>
              </a:solidFill>
            </a:endParaRPr>
          </a:p>
          <a:p>
            <a:pPr indent="-311150" lvl="1" marL="914400" rtl="0" algn="l">
              <a:lnSpc>
                <a:spcPct val="115000"/>
              </a:lnSpc>
              <a:spcBef>
                <a:spcPts val="0"/>
              </a:spcBef>
              <a:spcAft>
                <a:spcPts val="0"/>
              </a:spcAft>
              <a:buClr>
                <a:schemeClr val="dk1"/>
              </a:buClr>
              <a:buSzPts val="1300"/>
              <a:buFont typeface="Courier New"/>
              <a:buChar char="❏"/>
            </a:pPr>
            <a:r>
              <a:rPr lang="en" sz="1300">
                <a:solidFill>
                  <a:schemeClr val="dk1"/>
                </a:solidFill>
              </a:rPr>
              <a:t>URIs are commonly used as targets of HTTP requests, in which case the URI represents a location for a resource, such as a document, a photo, binary data. The most common type of URI is a Uniform Resource Locator (URL)</a:t>
            </a:r>
            <a:endParaRPr sz="1300">
              <a:solidFill>
                <a:schemeClr val="dk1"/>
              </a:solidFill>
            </a:endParaRPr>
          </a:p>
          <a:p>
            <a:pPr indent="-311150" lvl="1" marL="914400" rtl="0" algn="l">
              <a:lnSpc>
                <a:spcPct val="115000"/>
              </a:lnSpc>
              <a:spcBef>
                <a:spcPts val="0"/>
              </a:spcBef>
              <a:spcAft>
                <a:spcPts val="0"/>
              </a:spcAft>
              <a:buClr>
                <a:schemeClr val="dk1"/>
              </a:buClr>
              <a:buSzPts val="1300"/>
              <a:buFont typeface="Courier New"/>
              <a:buChar char="❏"/>
            </a:pPr>
            <a:r>
              <a:rPr lang="en" sz="1300">
                <a:solidFill>
                  <a:schemeClr val="dk1"/>
                </a:solidFill>
              </a:rPr>
              <a:t>URIs can be used to trigger behaviors other than fetching a resource, in javascript this is your “href” and &lt;a&gt; function.</a:t>
            </a:r>
            <a:endParaRPr sz="1300">
              <a:solidFill>
                <a:schemeClr val="dk1"/>
              </a:solidFill>
            </a:endParaRPr>
          </a:p>
          <a:p>
            <a:pPr indent="-311150" lvl="1" marL="914400" rtl="0" algn="l">
              <a:lnSpc>
                <a:spcPct val="115000"/>
              </a:lnSpc>
              <a:spcBef>
                <a:spcPts val="0"/>
              </a:spcBef>
              <a:spcAft>
                <a:spcPts val="0"/>
              </a:spcAft>
              <a:buClr>
                <a:schemeClr val="dk1"/>
              </a:buClr>
              <a:buSzPts val="1300"/>
              <a:buFont typeface="Courier New"/>
              <a:buChar char="❏"/>
            </a:pPr>
            <a:r>
              <a:rPr lang="en" sz="1300">
                <a:solidFill>
                  <a:schemeClr val="dk1"/>
                </a:solidFill>
              </a:rPr>
              <a:t>World Historical Gazetteer is the keeper of all geographic data - </a:t>
            </a:r>
            <a:r>
              <a:rPr lang="en" sz="1300" u="sng">
                <a:solidFill>
                  <a:schemeClr val="hlink"/>
                </a:solidFill>
                <a:hlinkClick r:id="rId2"/>
              </a:rPr>
              <a:t>https://whgazetteer.org/</a:t>
            </a:r>
            <a:r>
              <a:rPr lang="en" sz="1300">
                <a:solidFill>
                  <a:schemeClr val="dk1"/>
                </a:solidFill>
              </a:rPr>
              <a:t> </a:t>
            </a:r>
            <a:endParaRPr sz="1300">
              <a:solidFill>
                <a:schemeClr val="dk1"/>
              </a:solidFill>
            </a:endParaRPr>
          </a:p>
          <a:p>
            <a:pPr indent="-311150" lvl="0" marL="457200" rtl="0" algn="l">
              <a:spcBef>
                <a:spcPts val="0"/>
              </a:spcBef>
              <a:spcAft>
                <a:spcPts val="0"/>
              </a:spcAft>
              <a:buClr>
                <a:schemeClr val="dk1"/>
              </a:buClr>
              <a:buSzPts val="1300"/>
              <a:buFont typeface="Noto Sans Symbols"/>
              <a:buChar char="❏"/>
            </a:pPr>
            <a:r>
              <a:rPr lang="en" sz="1300">
                <a:solidFill>
                  <a:schemeClr val="dk1"/>
                </a:solidFill>
              </a:rPr>
              <a:t>Geospatial web: constellation of software, services, protocols, methods, and best practices to make the web a platform to share, display, and interact with geospatial data</a:t>
            </a:r>
            <a:endParaRPr sz="1300">
              <a:solidFill>
                <a:schemeClr val="dk1"/>
              </a:solidFill>
            </a:endParaRPr>
          </a:p>
          <a:p>
            <a:pPr indent="-311150" lvl="0" marL="457200" rtl="0" algn="l">
              <a:spcBef>
                <a:spcPts val="0"/>
              </a:spcBef>
              <a:spcAft>
                <a:spcPts val="0"/>
              </a:spcAft>
              <a:buClr>
                <a:schemeClr val="dk1"/>
              </a:buClr>
              <a:buSzPts val="1300"/>
              <a:buFont typeface="Noto Sans Symbols"/>
              <a:buChar char="❏"/>
            </a:pPr>
            <a:r>
              <a:rPr lang="en" sz="1300">
                <a:solidFill>
                  <a:schemeClr val="dk1"/>
                </a:solidFill>
              </a:rPr>
              <a:t>Web mapping </a:t>
            </a:r>
            <a:r>
              <a:rPr b="1" lang="en" sz="1300">
                <a:solidFill>
                  <a:schemeClr val="dk1"/>
                </a:solidFill>
              </a:rPr>
              <a:t>IS NOT GIS</a:t>
            </a:r>
            <a:r>
              <a:rPr lang="en" sz="1300">
                <a:solidFill>
                  <a:schemeClr val="dk1"/>
                </a:solidFill>
              </a:rPr>
              <a:t> (geographical information system)</a:t>
            </a:r>
            <a:endParaRPr sz="1300">
              <a:solidFill>
                <a:schemeClr val="dk1"/>
              </a:solidFill>
            </a:endParaRPr>
          </a:p>
          <a:p>
            <a:pPr indent="-311150" lvl="2" marL="1371600" rtl="0" algn="l">
              <a:spcBef>
                <a:spcPts val="0"/>
              </a:spcBef>
              <a:spcAft>
                <a:spcPts val="0"/>
              </a:spcAft>
              <a:buClr>
                <a:schemeClr val="dk1"/>
              </a:buClr>
              <a:buSzPts val="1300"/>
              <a:buFont typeface="Noto Sans Symbols"/>
              <a:buAutoNum type="romanLcPeriod"/>
            </a:pPr>
            <a:r>
              <a:rPr lang="en" sz="1300">
                <a:solidFill>
                  <a:schemeClr val="dk1"/>
                </a:solidFill>
              </a:rPr>
              <a:t>Geographic Information Systems are a type of software that allows you to visual and analyze spatial data; a tool for spatial analysis</a:t>
            </a:r>
            <a:endParaRPr sz="1300">
              <a:solidFill>
                <a:schemeClr val="dk1"/>
              </a:solidFill>
            </a:endParaRPr>
          </a:p>
          <a:p>
            <a:pPr indent="-311150" lvl="2" marL="1371600" rtl="0" algn="l">
              <a:spcBef>
                <a:spcPts val="0"/>
              </a:spcBef>
              <a:spcAft>
                <a:spcPts val="0"/>
              </a:spcAft>
              <a:buClr>
                <a:schemeClr val="dk1"/>
              </a:buClr>
              <a:buSzPts val="1300"/>
              <a:buFont typeface="Arial"/>
              <a:buAutoNum type="romanLcPeriod"/>
            </a:pPr>
            <a:r>
              <a:rPr lang="en" sz="1300">
                <a:solidFill>
                  <a:schemeClr val="dk1"/>
                </a:solidFill>
              </a:rPr>
              <a:t>Web mapping is about building interactive maps</a:t>
            </a:r>
            <a:endParaRPr sz="1300">
              <a:solidFill>
                <a:schemeClr val="dk1"/>
              </a:solidFill>
            </a:endParaRPr>
          </a:p>
          <a:p>
            <a:pPr indent="-311150" lvl="1" marL="914400" rtl="0" algn="l">
              <a:spcBef>
                <a:spcPts val="0"/>
              </a:spcBef>
              <a:spcAft>
                <a:spcPts val="0"/>
              </a:spcAft>
              <a:buClr>
                <a:schemeClr val="dk1"/>
              </a:buClr>
              <a:buSzPts val="1300"/>
              <a:buFont typeface="Arial"/>
              <a:buChar char="❏"/>
            </a:pPr>
            <a:r>
              <a:rPr lang="en" sz="1300">
                <a:solidFill>
                  <a:schemeClr val="dk1"/>
                </a:solidFill>
              </a:rPr>
              <a:t>Parts of the geospatial web </a:t>
            </a:r>
            <a:endParaRPr sz="1300">
              <a:solidFill>
                <a:schemeClr val="dk1"/>
              </a:solidFill>
            </a:endParaRPr>
          </a:p>
          <a:p>
            <a:pPr indent="-311150" lvl="2" marL="1371600" rtl="0" algn="l">
              <a:spcBef>
                <a:spcPts val="0"/>
              </a:spcBef>
              <a:spcAft>
                <a:spcPts val="0"/>
              </a:spcAft>
              <a:buClr>
                <a:schemeClr val="dk1"/>
              </a:buClr>
              <a:buSzPts val="1300"/>
              <a:buFont typeface="Arial"/>
              <a:buAutoNum type="romanLcPeriod"/>
            </a:pPr>
            <a:r>
              <a:rPr lang="en" sz="1300">
                <a:solidFill>
                  <a:schemeClr val="dk1"/>
                </a:solidFill>
              </a:rPr>
              <a:t>Where stuff is stored and served or what we would call the backend</a:t>
            </a:r>
            <a:endParaRPr sz="1300">
              <a:solidFill>
                <a:schemeClr val="dk1"/>
              </a:solidFill>
            </a:endParaRPr>
          </a:p>
          <a:p>
            <a:pPr indent="-311150" lvl="3" marL="1828800" rtl="0" algn="l">
              <a:spcBef>
                <a:spcPts val="0"/>
              </a:spcBef>
              <a:spcAft>
                <a:spcPts val="0"/>
              </a:spcAft>
              <a:buClr>
                <a:schemeClr val="dk1"/>
              </a:buClr>
              <a:buSzPts val="1300"/>
              <a:buFont typeface="Arial"/>
              <a:buChar char="❏"/>
            </a:pPr>
            <a:r>
              <a:rPr lang="en" sz="1300">
                <a:solidFill>
                  <a:schemeClr val="dk1"/>
                </a:solidFill>
              </a:rPr>
              <a:t>general and specialized tools; specialized tools, servers, and databases are built and geared toward just this; its online, it must be on servers</a:t>
            </a:r>
            <a:endParaRPr sz="1300">
              <a:solidFill>
                <a:schemeClr val="dk1"/>
              </a:solidFill>
            </a:endParaRPr>
          </a:p>
          <a:p>
            <a:pPr indent="-311150" lvl="2" marL="1371600" rtl="0" algn="l">
              <a:spcBef>
                <a:spcPts val="0"/>
              </a:spcBef>
              <a:spcAft>
                <a:spcPts val="0"/>
              </a:spcAft>
              <a:buClr>
                <a:schemeClr val="dk1"/>
              </a:buClr>
              <a:buSzPts val="1300"/>
              <a:buFont typeface="Arial"/>
              <a:buAutoNum type="romanLcPeriod"/>
            </a:pPr>
            <a:r>
              <a:rPr lang="en" sz="1300">
                <a:solidFill>
                  <a:schemeClr val="dk1"/>
                </a:solidFill>
              </a:rPr>
              <a:t>The maps and geospatial data </a:t>
            </a:r>
            <a:endParaRPr sz="1300">
              <a:solidFill>
                <a:schemeClr val="dk1"/>
              </a:solidFill>
            </a:endParaRPr>
          </a:p>
          <a:p>
            <a:pPr indent="-311150" lvl="3" marL="1828800" rtl="0" algn="l">
              <a:spcBef>
                <a:spcPts val="0"/>
              </a:spcBef>
              <a:spcAft>
                <a:spcPts val="0"/>
              </a:spcAft>
              <a:buClr>
                <a:schemeClr val="dk1"/>
              </a:buClr>
              <a:buSzPts val="1300"/>
              <a:buFont typeface="Arial"/>
              <a:buChar char="❏"/>
            </a:pPr>
            <a:r>
              <a:rPr lang="en" sz="1300">
                <a:solidFill>
                  <a:schemeClr val="dk1"/>
                </a:solidFill>
              </a:rPr>
              <a:t>Where do the maps come from? Where does the information on the maps come from? </a:t>
            </a:r>
            <a:endParaRPr sz="1300">
              <a:solidFill>
                <a:schemeClr val="dk1"/>
              </a:solidFill>
            </a:endParaRPr>
          </a:p>
          <a:p>
            <a:pPr indent="-311150" lvl="3" marL="1828800" rtl="0" algn="l">
              <a:spcBef>
                <a:spcPts val="0"/>
              </a:spcBef>
              <a:spcAft>
                <a:spcPts val="0"/>
              </a:spcAft>
              <a:buClr>
                <a:schemeClr val="dk1"/>
              </a:buClr>
              <a:buSzPts val="1300"/>
              <a:buFont typeface="Noto Sans Symbols"/>
              <a:buChar char="❏"/>
            </a:pPr>
            <a:r>
              <a:rPr lang="en" sz="1300">
                <a:solidFill>
                  <a:schemeClr val="dk1"/>
                </a:solidFill>
              </a:rPr>
              <a:t>Map tiling and libraries</a:t>
            </a:r>
            <a:endParaRPr sz="1300">
              <a:solidFill>
                <a:schemeClr val="dk1"/>
              </a:solidFill>
            </a:endParaRPr>
          </a:p>
          <a:p>
            <a:pPr indent="-323850" lvl="4" marL="2286000" rtl="0" algn="l">
              <a:lnSpc>
                <a:spcPct val="115000"/>
              </a:lnSpc>
              <a:spcBef>
                <a:spcPts val="0"/>
              </a:spcBef>
              <a:spcAft>
                <a:spcPts val="0"/>
              </a:spcAft>
              <a:buClr>
                <a:schemeClr val="dk1"/>
              </a:buClr>
              <a:buSzPts val="1500"/>
              <a:buFont typeface="Courier New"/>
              <a:buChar char="❏"/>
            </a:pPr>
            <a:r>
              <a:rPr lang="en" sz="1300">
                <a:solidFill>
                  <a:schemeClr val="dk1"/>
                </a:solidFill>
              </a:rPr>
              <a:t>Map tile server - web software/service whose sole purpose is to provide map tiles (via an API call) for use in web mapping applications. Self-hosted, commercial, open/free, academic/scholarly </a:t>
            </a:r>
            <a:endParaRPr sz="1500">
              <a:solidFill>
                <a:schemeClr val="dk1"/>
              </a:solidFill>
            </a:endParaRPr>
          </a:p>
          <a:p>
            <a:pPr indent="-311150" lvl="2" marL="1371600" rtl="0" algn="l">
              <a:spcBef>
                <a:spcPts val="0"/>
              </a:spcBef>
              <a:spcAft>
                <a:spcPts val="0"/>
              </a:spcAft>
              <a:buClr>
                <a:schemeClr val="dk1"/>
              </a:buClr>
              <a:buSzPts val="1300"/>
              <a:buFont typeface="Arial"/>
              <a:buAutoNum type="romanLcPeriod"/>
            </a:pPr>
            <a:r>
              <a:rPr lang="en" sz="1300">
                <a:solidFill>
                  <a:schemeClr val="dk1"/>
                </a:solidFill>
              </a:rPr>
              <a:t>The front-end user experience</a:t>
            </a:r>
            <a:endParaRPr sz="1300">
              <a:solidFill>
                <a:schemeClr val="dk1"/>
              </a:solidFill>
            </a:endParaRPr>
          </a:p>
          <a:p>
            <a:pPr indent="-311150" lvl="3" marL="1828800" rtl="0" algn="l">
              <a:spcBef>
                <a:spcPts val="0"/>
              </a:spcBef>
              <a:spcAft>
                <a:spcPts val="0"/>
              </a:spcAft>
              <a:buClr>
                <a:schemeClr val="dk1"/>
              </a:buClr>
              <a:buSzPts val="1300"/>
              <a:buFont typeface="Noto Sans Symbols"/>
              <a:buChar char="❏"/>
            </a:pPr>
            <a:r>
              <a:rPr lang="en" sz="1300">
                <a:solidFill>
                  <a:schemeClr val="dk1"/>
                </a:solidFill>
              </a:rPr>
              <a:t>Unique UX aspects in maps (controls, popups, zoom, pan, etc.); the lens through which the user engages with the data</a:t>
            </a:r>
            <a:endParaRPr sz="1300">
              <a:solidFill>
                <a:schemeClr val="dk1"/>
              </a:solidFill>
            </a:endParaRPr>
          </a:p>
          <a:p>
            <a:pPr indent="0" lvl="0" marL="0" rtl="0" algn="l">
              <a:spcBef>
                <a:spcPts val="0"/>
              </a:spcBef>
              <a:spcAft>
                <a:spcPts val="0"/>
              </a:spcAft>
              <a:buNone/>
            </a:pPr>
            <a:r>
              <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9be67dff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9be67dff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PI model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API = Application Programming Interface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Provides the interface for interacting with mapping services - basically framework you can use to write a program that help you avoid writing all the low-level code to perform actions.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 is not code itself, but think of it as a set of building blocks you implement when using a language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sz="1200">
                <a:solidFill>
                  <a:schemeClr val="dk1"/>
                </a:solidFill>
              </a:rPr>
              <a:t>mediates access to information on the web; </a:t>
            </a:r>
            <a:endParaRPr sz="12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200">
                <a:solidFill>
                  <a:schemeClr val="dk1"/>
                </a:solidFill>
              </a:rPr>
              <a:t>have to build something that requests stuff from the raw service provider &gt; you make a request to the API, it approves the request (based on criteria) and gets the info</a:t>
            </a:r>
            <a:endParaRPr sz="12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200">
                <a:solidFill>
                  <a:schemeClr val="dk1"/>
                </a:solidFill>
              </a:rPr>
              <a:t>Most services on the web use an API model &gt; want to control external access to the bucket of data</a:t>
            </a:r>
            <a:endParaRPr>
              <a:solidFill>
                <a:schemeClr val="dk1"/>
              </a:solidFill>
            </a:endParaRPr>
          </a:p>
          <a:p>
            <a:pPr indent="0" lvl="0" marL="0" rtl="0" algn="l">
              <a:spcBef>
                <a:spcPts val="0"/>
              </a:spcBef>
              <a:spcAft>
                <a:spcPts val="0"/>
              </a:spcAft>
              <a:buNone/>
            </a:pPr>
            <a:r>
              <a:rPr lang="en">
                <a:solidFill>
                  <a:schemeClr val="dk1"/>
                </a:solidFill>
              </a:rPr>
              <a:t>Want to pick you API carefully because these are connected to languages and platforms you can use as well as functionality and flexibility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example there are some commercial/proprietary webmapping services out there,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have APIs for all of web mapping, but in the case of the proprietary services I laid out here the APIs are built around certain products and functionalities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Proprietary meaning API source code cannot be downloaded or modified, and you can only use it if you pay (in some circumstances)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 example of these can be see in icons below. Lets talk about an example of one of the most popular Google Maps</a:t>
            </a:r>
            <a:endParaRPr>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Web Map Services</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rPr>
              <a:t>The more corporate approach</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rPr>
              <a:t>Use a web map service provider to meet all three of the parts/needs à one-stop shop for storage/servers, maps &amp; data, and UX</a:t>
            </a:r>
            <a:endParaRPr sz="1200">
              <a:solidFill>
                <a:schemeClr val="dk1"/>
              </a:solidFill>
            </a:endParaRPr>
          </a:p>
          <a:p>
            <a:pPr indent="0" lvl="0" marL="0" rtl="0" algn="l">
              <a:spcBef>
                <a:spcPts val="0"/>
              </a:spcBef>
              <a:spcAft>
                <a:spcPts val="0"/>
              </a:spcAft>
              <a:buNone/>
            </a:pPr>
            <a:r>
              <a:rPr lang="en"/>
              <a:t>Examples: Google Maps, Bing, ESRI Javascript</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References for more info: </a:t>
            </a:r>
            <a:endParaRPr/>
          </a:p>
          <a:p>
            <a:pPr indent="0" lvl="0" marL="0" rtl="0" algn="l">
              <a:spcBef>
                <a:spcPts val="0"/>
              </a:spcBef>
              <a:spcAft>
                <a:spcPts val="0"/>
              </a:spcAft>
              <a:buNone/>
            </a:pPr>
            <a:r>
              <a:rPr lang="en"/>
              <a:t>https://courses.ems.psu.edu/geog585/node/763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9c7530420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9c7530420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the Google Maps API is part of the Google Maps Platform. Basically this lets you overlay your own data on top of the Google Maps interface</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Many popular platforms for real estate (Trulia), Businesses (Yelp), Churches (LDS), etc. use this to create mapping interfaces within their websites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great cause it feels familiar to a lot of people since MANY people use google maps all the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the purpose of these and why are they so dominate? What do you get?</a:t>
            </a:r>
            <a:endParaRPr/>
          </a:p>
          <a:p>
            <a:pPr indent="-298450" lvl="0" marL="457200" rtl="0" algn="l">
              <a:lnSpc>
                <a:spcPct val="115000"/>
              </a:lnSpc>
              <a:spcBef>
                <a:spcPts val="0"/>
              </a:spcBef>
              <a:spcAft>
                <a:spcPts val="0"/>
              </a:spcAft>
              <a:buSzPts val="1100"/>
              <a:buChar char="-"/>
            </a:pPr>
            <a:r>
              <a:rPr lang="en" sz="1200">
                <a:solidFill>
                  <a:schemeClr val="dk1"/>
                </a:solidFill>
              </a:rPr>
              <a:t>Map tiles: where the map comes from; </a:t>
            </a:r>
            <a:endParaRPr sz="1200">
              <a:solidFill>
                <a:schemeClr val="dk1"/>
              </a:solidFill>
            </a:endParaRPr>
          </a:p>
          <a:p>
            <a:pPr indent="-298450" lvl="1" marL="914400" rtl="0" algn="l">
              <a:lnSpc>
                <a:spcPct val="115000"/>
              </a:lnSpc>
              <a:spcBef>
                <a:spcPts val="0"/>
              </a:spcBef>
              <a:spcAft>
                <a:spcPts val="0"/>
              </a:spcAft>
              <a:buSzPts val="1100"/>
              <a:buChar char="-"/>
            </a:pPr>
            <a:r>
              <a:rPr lang="en" sz="1200">
                <a:solidFill>
                  <a:schemeClr val="dk1"/>
                </a:solidFill>
              </a:rPr>
              <a:t>any interactive map on the web is made up of static images (256 pixels square); </a:t>
            </a:r>
            <a:endParaRPr sz="1200">
              <a:solidFill>
                <a:schemeClr val="dk1"/>
              </a:solidFill>
            </a:endParaRPr>
          </a:p>
          <a:p>
            <a:pPr indent="-298450" lvl="1" marL="914400" rtl="0" algn="l">
              <a:lnSpc>
                <a:spcPct val="115000"/>
              </a:lnSpc>
              <a:spcBef>
                <a:spcPts val="0"/>
              </a:spcBef>
              <a:spcAft>
                <a:spcPts val="0"/>
              </a:spcAft>
              <a:buSzPts val="1100"/>
              <a:buChar char="-"/>
            </a:pPr>
            <a:r>
              <a:rPr lang="en" sz="1200">
                <a:solidFill>
                  <a:schemeClr val="dk1"/>
                </a:solidFill>
              </a:rPr>
              <a:t>billions of tiles are on a database or server somewhere and your application requests them and they are served to you</a:t>
            </a:r>
            <a:endParaRPr sz="1200">
              <a:solidFill>
                <a:schemeClr val="dk1"/>
              </a:solidFill>
            </a:endParaRPr>
          </a:p>
          <a:p>
            <a:pPr indent="-298450" lvl="0" marL="457200" rtl="0" algn="l">
              <a:lnSpc>
                <a:spcPct val="115000"/>
              </a:lnSpc>
              <a:spcBef>
                <a:spcPts val="0"/>
              </a:spcBef>
              <a:spcAft>
                <a:spcPts val="0"/>
              </a:spcAft>
              <a:buSzPts val="1100"/>
              <a:buChar char="-"/>
            </a:pPr>
            <a:r>
              <a:rPr lang="en" sz="1200">
                <a:solidFill>
                  <a:schemeClr val="dk1"/>
                </a:solidFill>
              </a:rPr>
              <a:t>Underlying geographic data: when you get tiles, you almost always get data as well; </a:t>
            </a:r>
            <a:endParaRPr sz="1200">
              <a:solidFill>
                <a:schemeClr val="dk1"/>
              </a:solidFill>
            </a:endParaRPr>
          </a:p>
          <a:p>
            <a:pPr indent="-298450" lvl="1" marL="914400" rtl="0" algn="l">
              <a:lnSpc>
                <a:spcPct val="115000"/>
              </a:lnSpc>
              <a:spcBef>
                <a:spcPts val="0"/>
              </a:spcBef>
              <a:spcAft>
                <a:spcPts val="0"/>
              </a:spcAft>
              <a:buSzPts val="1100"/>
              <a:buChar char="-"/>
            </a:pPr>
            <a:r>
              <a:rPr lang="en" sz="1200">
                <a:solidFill>
                  <a:schemeClr val="dk1"/>
                </a:solidFill>
              </a:rPr>
              <a:t>geographic data – distances between things, street names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Aka. How far are these places</a:t>
            </a:r>
            <a:endParaRPr sz="1200">
              <a:solidFill>
                <a:schemeClr val="dk1"/>
              </a:solidFill>
            </a:endParaRPr>
          </a:p>
          <a:p>
            <a:pPr indent="-298450" lvl="0" marL="457200" rtl="0" algn="l">
              <a:lnSpc>
                <a:spcPct val="115000"/>
              </a:lnSpc>
              <a:spcBef>
                <a:spcPts val="0"/>
              </a:spcBef>
              <a:spcAft>
                <a:spcPts val="0"/>
              </a:spcAft>
              <a:buSzPts val="1100"/>
              <a:buChar char="-"/>
            </a:pPr>
            <a:r>
              <a:rPr lang="en" sz="1200">
                <a:solidFill>
                  <a:schemeClr val="dk1"/>
                </a:solidFill>
              </a:rPr>
              <a:t>Basic front end (controls, look &amp; feel, etc.): zoom in/out, pan, </a:t>
            </a:r>
            <a:endParaRPr sz="1200">
              <a:solidFill>
                <a:schemeClr val="dk1"/>
              </a:solidFill>
            </a:endParaRPr>
          </a:p>
          <a:p>
            <a:pPr indent="-298450" lvl="1" marL="914400" rtl="0" algn="l">
              <a:lnSpc>
                <a:spcPct val="115000"/>
              </a:lnSpc>
              <a:spcBef>
                <a:spcPts val="0"/>
              </a:spcBef>
              <a:spcAft>
                <a:spcPts val="0"/>
              </a:spcAft>
              <a:buSzPts val="1100"/>
              <a:buChar char="-"/>
            </a:pPr>
            <a:r>
              <a:rPr lang="en" sz="1200">
                <a:solidFill>
                  <a:schemeClr val="dk1"/>
                </a:solidFill>
              </a:rPr>
              <a:t>layer &gt; you get that provider’s UI and UX &gt; limited options to what it looks like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https://developers.google.com/maps/documentation/tile</a:t>
            </a:r>
            <a:r>
              <a:rPr lang="en"/>
              <a:t> </a:t>
            </a:r>
            <a:endParaRPr/>
          </a:p>
          <a:p>
            <a:pPr indent="0" lvl="0" marL="0" rtl="0" algn="l">
              <a:spcBef>
                <a:spcPts val="0"/>
              </a:spcBef>
              <a:spcAft>
                <a:spcPts val="0"/>
              </a:spcAft>
              <a:buNone/>
            </a:pPr>
            <a:r>
              <a:rPr lang="en" u="sng">
                <a:solidFill>
                  <a:schemeClr val="hlink"/>
                </a:solidFill>
                <a:hlinkClick r:id="rId3"/>
              </a:rPr>
              <a:t>https://developers.google.com/maps/documentation/javascript/overview</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9c7530420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9c7530420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No control over look and feel: no control over the tiles à if you use Google Maps, you get Google Map tiles and they look like Google Map tiles; no control over front end controls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Proprietary/single sourced data: most of them are this (MapQuest less so); </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they buy all of their spatial data from a single source and the companies they buy it from are companies’ whose </a:t>
            </a:r>
            <a:r>
              <a:rPr i="1" lang="en" sz="1200">
                <a:solidFill>
                  <a:schemeClr val="dk1"/>
                </a:solidFill>
              </a:rPr>
              <a:t>raison d’etre</a:t>
            </a:r>
            <a:r>
              <a:rPr lang="en" sz="1200">
                <a:solidFill>
                  <a:schemeClr val="dk1"/>
                </a:solidFill>
              </a:rPr>
              <a:t> is to create geographic data; </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what happens when the single source is crap? à cascading failure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Update frequency: any updates (like new street names and such) take a long time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Problems with (truly) global data: </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great fidelity in the West and parts of Asia but many places do not have great fidelity (developing, non-Western, etc.) </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en" sz="1200">
                <a:solidFill>
                  <a:schemeClr val="dk1"/>
                </a:solidFill>
              </a:rPr>
              <a:t>places are just empty -&gt; it isn’t in their vested commercial interest to generate the high-fidelity data in those places because their customers weren’t there </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en" sz="1200">
                <a:solidFill>
                  <a:schemeClr val="dk1"/>
                </a:solidFill>
              </a:rPr>
              <a:t>this is changing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Licensing/use/map call fees: </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most have costs associated with them; </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en" sz="1200">
                <a:solidFill>
                  <a:schemeClr val="dk1"/>
                </a:solidFill>
              </a:rPr>
              <a:t>it will cost you money as the developer to use them</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Google maps: need a developer account (need to put in a credit card, get a $200 credit). Its free for the first 10,000 but after that every time you do an API call there is a cost ($7/1,000 calls for dynamic and $2/1,000 for static maps, $7/1,000 for static street view, $14/1,000 for dynamic street view)</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en" sz="1200">
                <a:solidFill>
                  <a:schemeClr val="dk1"/>
                </a:solidFill>
              </a:rPr>
              <a:t>Basically</a:t>
            </a:r>
            <a:r>
              <a:rPr lang="en" sz="1200">
                <a:solidFill>
                  <a:schemeClr val="dk1"/>
                </a:solidFill>
              </a:rPr>
              <a:t> comes down to if your product is for profit and how many people access it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Mobile is free &gt; deployed solely on mobile device it is free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What is a “Map call”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Map is loaded in an application or webpage using the google maps’ API</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Streetview is loaded in an applications or webpage using the google maps API</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Single request is made for a map or panorama from the static maps API</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Interesting part is that google maps api is free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Why? Data tracking, geographic tracking, pushing people to mobile add service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9be67dff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9be67dff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How do we solve the proprietary issue?</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By taking an Open DIY approach to webmapping - or “fuck it we ball”</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What happens is you end up with the same result but its cobbled together instead of using one service provider</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You have to get maps (basemap, layers etc), map data, and then built the front-end (javascript - we all know you love it)</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Where do you get this?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Map data comes from </a:t>
            </a:r>
            <a:r>
              <a:rPr b="1" lang="en" sz="1300">
                <a:solidFill>
                  <a:schemeClr val="dk1"/>
                </a:solidFill>
              </a:rPr>
              <a:t>OpenStreetMap (OSM)</a:t>
            </a:r>
            <a:r>
              <a:rPr lang="en" sz="1300">
                <a:solidFill>
                  <a:schemeClr val="dk1"/>
                </a:solidFill>
              </a:rPr>
              <a:t>: The "Wikipedia of maps" - millions of volunteers worldwide map roads, buildings, trails, and points of interest using GPS traces, aerial imagery, and local knowledge. This is what’s used on platforms like Storymap JS because they provide an openly accessible map with data that is crowdsourced. </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Why OSM (openstreetmap)?</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No licensing/map call costs</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They use an ODBL - Open Database License. A license agreement intended to allow users to freely share, modify, and use this Database while maintaining this same freedom for others</a:t>
            </a:r>
            <a:endParaRPr sz="1300">
              <a:solidFill>
                <a:schemeClr val="dk1"/>
              </a:solidFill>
            </a:endParaRPr>
          </a:p>
          <a:p>
            <a:pPr indent="-311150" lvl="3" marL="1828800" rtl="0" algn="l">
              <a:lnSpc>
                <a:spcPct val="115000"/>
              </a:lnSpc>
              <a:spcBef>
                <a:spcPts val="0"/>
              </a:spcBef>
              <a:spcAft>
                <a:spcPts val="0"/>
              </a:spcAft>
              <a:buClr>
                <a:schemeClr val="dk1"/>
              </a:buClr>
              <a:buSzPts val="1300"/>
              <a:buChar char="●"/>
            </a:pPr>
            <a:r>
              <a:rPr lang="en" sz="1300">
                <a:solidFill>
                  <a:schemeClr val="dk1"/>
                </a:solidFill>
              </a:rPr>
              <a:t>User contributed/corrected data</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However we could fuck this up; there is a layer that is added that ensures that data is accurate and not political </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OSM has an ID editor - you can sign up for an account and you can enhance the map that is presented</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OSM has Global data - they prioritized places not well mapped by other institutions and groups, data is maintained and up-to-date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You have complete control over look and feel</a:t>
            </a:r>
            <a:endParaRPr sz="13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300">
                <a:solidFill>
                  <a:schemeClr val="dk1"/>
                </a:solidFill>
              </a:rPr>
              <a:t>For front-end stuff - our friend who we know and LOVE is javascript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This is all the interactive elements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Javascript has mapping libraries - which contain [re-written Javascript to </a:t>
            </a:r>
            <a:r>
              <a:rPr lang="en" sz="1300">
                <a:solidFill>
                  <a:schemeClr val="dk1"/>
                </a:solidFill>
              </a:rPr>
              <a:t>allow</a:t>
            </a:r>
            <a:r>
              <a:rPr lang="en" sz="1300">
                <a:solidFill>
                  <a:schemeClr val="dk1"/>
                </a:solidFill>
              </a:rPr>
              <a:t> for easier development of specific maps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The one we’ll be focused on is </a:t>
            </a:r>
            <a:r>
              <a:rPr b="1" lang="en" sz="1300">
                <a:solidFill>
                  <a:schemeClr val="dk1"/>
                </a:solidFill>
              </a:rPr>
              <a:t>Leaflet JS</a:t>
            </a:r>
            <a:endParaRPr b="1" sz="1300">
              <a:solidFill>
                <a:schemeClr val="dk1"/>
              </a:solidFill>
            </a:endParaRPr>
          </a:p>
          <a:p>
            <a:pPr indent="-311150" lvl="2" marL="1371600" rtl="0" algn="l">
              <a:spcBef>
                <a:spcPts val="0"/>
              </a:spcBef>
              <a:spcAft>
                <a:spcPts val="0"/>
              </a:spcAft>
              <a:buClr>
                <a:schemeClr val="dk1"/>
              </a:buClr>
              <a:buSzPts val="1300"/>
              <a:buChar char="■"/>
            </a:pPr>
            <a:r>
              <a:rPr lang="en" sz="1300">
                <a:solidFill>
                  <a:schemeClr val="dk1"/>
                </a:solidFill>
              </a:rPr>
              <a:t>T</a:t>
            </a:r>
            <a:r>
              <a:rPr lang="en" sz="1300">
                <a:solidFill>
                  <a:schemeClr val="dk1"/>
                </a:solidFill>
              </a:rPr>
              <a:t>he most well-established and widely used, the gentlest learning curve (written really well and clearly, complex not complicated; has an enormous community of users and is well-documented)</a:t>
            </a:r>
            <a:endParaRPr sz="14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It is an open-source mapping library and its mobile friendly</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Openlayers is another library - runs a little differently, higher learning curve to use</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Open-source libraries </a:t>
            </a:r>
            <a:endParaRPr>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Custom data and interactions</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The interactive portion is not from the mapping servicers</a:t>
            </a:r>
            <a:endParaRPr>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This part is incredibly project specific - or challenge specific *wink wink*</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The fancy stuff is baked right in to html or js</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This goes for things like time sliders, pop-ups etc - all of this code can be accessed in the leaflet library</a:t>
            </a:r>
            <a:endParaRPr sz="1300">
              <a:solidFill>
                <a:schemeClr val="dk1"/>
              </a:solidFill>
            </a:endParaRPr>
          </a:p>
          <a:p>
            <a:pPr indent="-311150" lvl="1" marL="914400" rtl="0" algn="l">
              <a:lnSpc>
                <a:spcPct val="115000"/>
              </a:lnSpc>
              <a:spcBef>
                <a:spcPts val="0"/>
              </a:spcBef>
              <a:spcAft>
                <a:spcPts val="0"/>
              </a:spcAft>
              <a:buClr>
                <a:schemeClr val="dk1"/>
              </a:buClr>
              <a:buSzPts val="1300"/>
              <a:buChar char="○"/>
            </a:pPr>
            <a:r>
              <a:rPr lang="en" sz="1300">
                <a:solidFill>
                  <a:schemeClr val="dk1"/>
                </a:solidFill>
              </a:rPr>
              <a:t>The data for the layers on the </a:t>
            </a:r>
            <a:r>
              <a:rPr lang="en" sz="1300">
                <a:solidFill>
                  <a:schemeClr val="dk1"/>
                </a:solidFill>
              </a:rPr>
              <a:t>other hand</a:t>
            </a:r>
            <a:r>
              <a:rPr lang="en" sz="1300">
                <a:solidFill>
                  <a:schemeClr val="dk1"/>
                </a:solidFill>
              </a:rPr>
              <a:t> is stored in a static file</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Generally in a CSV (comma separated values) or a “poor persons database”</a:t>
            </a:r>
            <a:endParaRPr sz="1300">
              <a:solidFill>
                <a:schemeClr val="dk1"/>
              </a:solidFill>
            </a:endParaRPr>
          </a:p>
          <a:p>
            <a:pPr indent="-311150" lvl="3" marL="1828800" rtl="0" algn="l">
              <a:lnSpc>
                <a:spcPct val="115000"/>
              </a:lnSpc>
              <a:spcBef>
                <a:spcPts val="0"/>
              </a:spcBef>
              <a:spcAft>
                <a:spcPts val="0"/>
              </a:spcAft>
              <a:buClr>
                <a:schemeClr val="dk1"/>
              </a:buClr>
              <a:buSzPts val="1300"/>
              <a:buChar char="●"/>
            </a:pPr>
            <a:r>
              <a:rPr lang="en" sz="1300">
                <a:solidFill>
                  <a:schemeClr val="dk1"/>
                </a:solidFill>
              </a:rPr>
              <a:t>The data can be pulled from servers or written by hand </a:t>
            </a:r>
            <a:endParaRPr sz="1300">
              <a:solidFill>
                <a:schemeClr val="dk1"/>
              </a:solidFill>
            </a:endParaRPr>
          </a:p>
          <a:p>
            <a:pPr indent="-311150" lvl="2" marL="1371600" rtl="0" algn="l">
              <a:lnSpc>
                <a:spcPct val="115000"/>
              </a:lnSpc>
              <a:spcBef>
                <a:spcPts val="0"/>
              </a:spcBef>
              <a:spcAft>
                <a:spcPts val="0"/>
              </a:spcAft>
              <a:buClr>
                <a:schemeClr val="dk1"/>
              </a:buClr>
              <a:buSzPts val="1300"/>
              <a:buChar char="■"/>
            </a:pPr>
            <a:r>
              <a:rPr lang="en" sz="1300">
                <a:solidFill>
                  <a:schemeClr val="dk1"/>
                </a:solidFill>
              </a:rPr>
              <a:t>One of the easier ways to store geographic data is in GeoJSON (variant of JSON that specifically encodes geographic data)</a:t>
            </a:r>
            <a:endParaRPr sz="1300">
              <a:solidFill>
                <a:schemeClr val="dk1"/>
              </a:solidFill>
            </a:endParaRPr>
          </a:p>
          <a:p>
            <a:pPr indent="-311150" lvl="3" marL="1828800" rtl="0" algn="l">
              <a:lnSpc>
                <a:spcPct val="115000"/>
              </a:lnSpc>
              <a:spcBef>
                <a:spcPts val="0"/>
              </a:spcBef>
              <a:spcAft>
                <a:spcPts val="0"/>
              </a:spcAft>
              <a:buClr>
                <a:schemeClr val="dk1"/>
              </a:buClr>
              <a:buSzPts val="1300"/>
              <a:buChar char="●"/>
            </a:pPr>
            <a:r>
              <a:rPr lang="en" sz="1300">
                <a:solidFill>
                  <a:schemeClr val="dk1"/>
                </a:solidFill>
              </a:rPr>
              <a:t>Basically it adds geometry or features</a:t>
            </a:r>
            <a:endParaRPr sz="1300">
              <a:solidFill>
                <a:schemeClr val="dk1"/>
              </a:solidFill>
            </a:endParaRPr>
          </a:p>
          <a:p>
            <a:pPr indent="-311150" lvl="3" marL="1828800" rtl="0" algn="l">
              <a:lnSpc>
                <a:spcPct val="115000"/>
              </a:lnSpc>
              <a:spcBef>
                <a:spcPts val="0"/>
              </a:spcBef>
              <a:spcAft>
                <a:spcPts val="0"/>
              </a:spcAft>
              <a:buClr>
                <a:schemeClr val="dk1"/>
              </a:buClr>
              <a:buSzPts val="1300"/>
              <a:buChar char="●"/>
            </a:pPr>
            <a:r>
              <a:rPr lang="en" sz="1300">
                <a:solidFill>
                  <a:srgbClr val="383A42"/>
                </a:solidFill>
              </a:rPr>
              <a:t>{</a:t>
            </a:r>
            <a:r>
              <a:rPr lang="en" sz="1300">
                <a:solidFill>
                  <a:schemeClr val="dk1"/>
                </a:solidFill>
              </a:rPr>
              <a:t> </a:t>
            </a:r>
            <a:r>
              <a:rPr lang="en" sz="1300">
                <a:solidFill>
                  <a:srgbClr val="E45649"/>
                </a:solidFill>
              </a:rPr>
              <a:t>"type"</a:t>
            </a:r>
            <a:r>
              <a:rPr lang="en" sz="1300">
                <a:solidFill>
                  <a:srgbClr val="4078F2"/>
                </a:solidFill>
              </a:rPr>
              <a:t>:</a:t>
            </a:r>
            <a:r>
              <a:rPr lang="en" sz="1300">
                <a:solidFill>
                  <a:schemeClr val="dk1"/>
                </a:solidFill>
              </a:rPr>
              <a:t> </a:t>
            </a:r>
            <a:r>
              <a:rPr lang="en" sz="1300">
                <a:solidFill>
                  <a:srgbClr val="50A14F"/>
                </a:solidFill>
              </a:rPr>
              <a:t>"Feature"</a:t>
            </a:r>
            <a:r>
              <a:rPr lang="en" sz="1300">
                <a:solidFill>
                  <a:srgbClr val="383A42"/>
                </a:solidFill>
              </a:rPr>
              <a:t>,</a:t>
            </a:r>
            <a:r>
              <a:rPr lang="en" sz="1300">
                <a:solidFill>
                  <a:schemeClr val="dk1"/>
                </a:solidFill>
              </a:rPr>
              <a:t> </a:t>
            </a:r>
            <a:r>
              <a:rPr lang="en" sz="1300">
                <a:solidFill>
                  <a:srgbClr val="E45649"/>
                </a:solidFill>
              </a:rPr>
              <a:t>"geometry"</a:t>
            </a:r>
            <a:r>
              <a:rPr lang="en" sz="1300">
                <a:solidFill>
                  <a:srgbClr val="4078F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E45649"/>
                </a:solidFill>
              </a:rPr>
              <a:t>"type"</a:t>
            </a:r>
            <a:r>
              <a:rPr lang="en" sz="1300">
                <a:solidFill>
                  <a:srgbClr val="4078F2"/>
                </a:solidFill>
              </a:rPr>
              <a:t>:</a:t>
            </a:r>
            <a:r>
              <a:rPr lang="en" sz="1300">
                <a:solidFill>
                  <a:schemeClr val="dk1"/>
                </a:solidFill>
              </a:rPr>
              <a:t> </a:t>
            </a:r>
            <a:r>
              <a:rPr lang="en" sz="1300">
                <a:solidFill>
                  <a:srgbClr val="50A14F"/>
                </a:solidFill>
              </a:rPr>
              <a:t>"Point"</a:t>
            </a:r>
            <a:r>
              <a:rPr lang="en" sz="1300">
                <a:solidFill>
                  <a:srgbClr val="383A42"/>
                </a:solidFill>
              </a:rPr>
              <a:t>,</a:t>
            </a:r>
            <a:r>
              <a:rPr lang="en" sz="1300">
                <a:solidFill>
                  <a:schemeClr val="dk1"/>
                </a:solidFill>
              </a:rPr>
              <a:t> </a:t>
            </a:r>
            <a:r>
              <a:rPr lang="en" sz="1300">
                <a:solidFill>
                  <a:srgbClr val="E45649"/>
                </a:solidFill>
              </a:rPr>
              <a:t>"coordinates"</a:t>
            </a:r>
            <a:r>
              <a:rPr lang="en" sz="1300">
                <a:solidFill>
                  <a:srgbClr val="4078F2"/>
                </a:solidFill>
              </a:rPr>
              <a:t>:</a:t>
            </a:r>
            <a:r>
              <a:rPr lang="en" sz="1300">
                <a:solidFill>
                  <a:schemeClr val="dk1"/>
                </a:solidFill>
              </a:rPr>
              <a:t> </a:t>
            </a:r>
            <a:r>
              <a:rPr lang="en" sz="1300">
                <a:solidFill>
                  <a:srgbClr val="383A42"/>
                </a:solidFill>
              </a:rPr>
              <a:t>[</a:t>
            </a:r>
            <a:r>
              <a:rPr lang="en" sz="1300">
                <a:solidFill>
                  <a:srgbClr val="B76B01"/>
                </a:solidFill>
              </a:rPr>
              <a:t>-122.4194</a:t>
            </a:r>
            <a:r>
              <a:rPr lang="en" sz="1300">
                <a:solidFill>
                  <a:srgbClr val="383A42"/>
                </a:solidFill>
              </a:rPr>
              <a:t>,</a:t>
            </a:r>
            <a:r>
              <a:rPr lang="en" sz="1300">
                <a:solidFill>
                  <a:schemeClr val="dk1"/>
                </a:solidFill>
              </a:rPr>
              <a:t> </a:t>
            </a:r>
            <a:r>
              <a:rPr lang="en" sz="1300">
                <a:solidFill>
                  <a:srgbClr val="B76B01"/>
                </a:solidFill>
              </a:rPr>
              <a:t>37.7749</a:t>
            </a:r>
            <a:r>
              <a:rPr lang="en" sz="1300">
                <a:solidFill>
                  <a:srgbClr val="383A4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E45649"/>
                </a:solidFill>
              </a:rPr>
              <a:t>"properties"</a:t>
            </a:r>
            <a:r>
              <a:rPr lang="en" sz="1300">
                <a:solidFill>
                  <a:srgbClr val="4078F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E45649"/>
                </a:solidFill>
              </a:rPr>
              <a:t>"name"</a:t>
            </a:r>
            <a:r>
              <a:rPr lang="en" sz="1300">
                <a:solidFill>
                  <a:srgbClr val="4078F2"/>
                </a:solidFill>
              </a:rPr>
              <a:t>:</a:t>
            </a:r>
            <a:r>
              <a:rPr lang="en" sz="1300">
                <a:solidFill>
                  <a:schemeClr val="dk1"/>
                </a:solidFill>
              </a:rPr>
              <a:t> </a:t>
            </a:r>
            <a:r>
              <a:rPr lang="en" sz="1300">
                <a:solidFill>
                  <a:srgbClr val="50A14F"/>
                </a:solidFill>
              </a:rPr>
              <a:t>"San Francisco"</a:t>
            </a:r>
            <a:r>
              <a:rPr lang="en" sz="1300">
                <a:solidFill>
                  <a:srgbClr val="383A42"/>
                </a:solidFill>
              </a:rPr>
              <a:t>,</a:t>
            </a:r>
            <a:r>
              <a:rPr lang="en" sz="1300">
                <a:solidFill>
                  <a:schemeClr val="dk1"/>
                </a:solidFill>
              </a:rPr>
              <a:t> </a:t>
            </a:r>
            <a:r>
              <a:rPr lang="en" sz="1300">
                <a:solidFill>
                  <a:srgbClr val="E45649"/>
                </a:solidFill>
              </a:rPr>
              <a:t>"population"</a:t>
            </a:r>
            <a:r>
              <a:rPr lang="en" sz="1300">
                <a:solidFill>
                  <a:srgbClr val="4078F2"/>
                </a:solidFill>
              </a:rPr>
              <a:t>:</a:t>
            </a:r>
            <a:r>
              <a:rPr lang="en" sz="1300">
                <a:solidFill>
                  <a:schemeClr val="dk1"/>
                </a:solidFill>
              </a:rPr>
              <a:t> </a:t>
            </a:r>
            <a:r>
              <a:rPr lang="en" sz="1300">
                <a:solidFill>
                  <a:srgbClr val="B76B01"/>
                </a:solidFill>
              </a:rPr>
              <a:t>873965</a:t>
            </a:r>
            <a:r>
              <a:rPr lang="en" sz="1300">
                <a:solidFill>
                  <a:srgbClr val="383A42"/>
                </a:solidFill>
              </a:rPr>
              <a:t>,</a:t>
            </a:r>
            <a:r>
              <a:rPr lang="en" sz="1300">
                <a:solidFill>
                  <a:schemeClr val="dk1"/>
                </a:solidFill>
              </a:rPr>
              <a:t> </a:t>
            </a:r>
            <a:r>
              <a:rPr lang="en" sz="1300">
                <a:solidFill>
                  <a:srgbClr val="E45649"/>
                </a:solidFill>
              </a:rPr>
              <a:t>"state"</a:t>
            </a:r>
            <a:r>
              <a:rPr lang="en" sz="1300">
                <a:solidFill>
                  <a:srgbClr val="4078F2"/>
                </a:solidFill>
              </a:rPr>
              <a:t>:</a:t>
            </a:r>
            <a:r>
              <a:rPr lang="en" sz="1300">
                <a:solidFill>
                  <a:schemeClr val="dk1"/>
                </a:solidFill>
              </a:rPr>
              <a:t> </a:t>
            </a:r>
            <a:r>
              <a:rPr lang="en" sz="1300">
                <a:solidFill>
                  <a:srgbClr val="50A14F"/>
                </a:solidFill>
              </a:rPr>
              <a:t>"California"</a:t>
            </a:r>
            <a:r>
              <a:rPr lang="en" sz="1300">
                <a:solidFill>
                  <a:schemeClr val="dk1"/>
                </a:solidFill>
              </a:rPr>
              <a:t> </a:t>
            </a:r>
            <a:r>
              <a:rPr lang="en" sz="1300">
                <a:solidFill>
                  <a:srgbClr val="383A42"/>
                </a:solidFill>
              </a:rPr>
              <a:t>}</a:t>
            </a:r>
            <a:r>
              <a:rPr lang="en" sz="1300">
                <a:solidFill>
                  <a:schemeClr val="dk1"/>
                </a:solidFill>
              </a:rPr>
              <a:t> </a:t>
            </a:r>
            <a:r>
              <a:rPr lang="en" sz="1300">
                <a:solidFill>
                  <a:srgbClr val="383A42"/>
                </a:solidFill>
              </a:rPr>
              <a:t>}</a:t>
            </a:r>
            <a:endParaRPr sz="1300">
              <a:solidFill>
                <a:srgbClr val="383A42"/>
              </a:solidFill>
            </a:endParaRPr>
          </a:p>
          <a:p>
            <a:pPr indent="-311150" lvl="3" marL="1828800" rtl="0" algn="l">
              <a:lnSpc>
                <a:spcPct val="115000"/>
              </a:lnSpc>
              <a:spcBef>
                <a:spcPts val="0"/>
              </a:spcBef>
              <a:spcAft>
                <a:spcPts val="0"/>
              </a:spcAft>
              <a:buClr>
                <a:srgbClr val="383A42"/>
              </a:buClr>
              <a:buSzPts val="1300"/>
              <a:buChar char="●"/>
            </a:pPr>
            <a:r>
              <a:rPr lang="en" sz="1300">
                <a:solidFill>
                  <a:srgbClr val="383A42"/>
                </a:solidFill>
              </a:rPr>
              <a:t>Most real world GeoJSON has a collection of </a:t>
            </a:r>
            <a:r>
              <a:rPr lang="en" sz="1300">
                <a:solidFill>
                  <a:srgbClr val="383A42"/>
                </a:solidFill>
              </a:rPr>
              <a:t>features</a:t>
            </a:r>
            <a:endParaRPr sz="1300">
              <a:solidFill>
                <a:srgbClr val="383A42"/>
              </a:solidFill>
            </a:endParaRPr>
          </a:p>
          <a:p>
            <a:pPr indent="-323850" lvl="3" marL="1828800" rtl="0" algn="l">
              <a:lnSpc>
                <a:spcPct val="115000"/>
              </a:lnSpc>
              <a:spcBef>
                <a:spcPts val="0"/>
              </a:spcBef>
              <a:spcAft>
                <a:spcPts val="0"/>
              </a:spcAft>
              <a:buClr>
                <a:srgbClr val="383A42"/>
              </a:buClr>
              <a:buSzPts val="1500"/>
              <a:buChar char="●"/>
            </a:pPr>
            <a:r>
              <a:rPr lang="en" sz="1300">
                <a:solidFill>
                  <a:srgbClr val="383A42"/>
                </a:solidFill>
              </a:rPr>
              <a:t>{</a:t>
            </a:r>
            <a:r>
              <a:rPr lang="en" sz="1300">
                <a:solidFill>
                  <a:schemeClr val="dk1"/>
                </a:solidFill>
              </a:rPr>
              <a:t> </a:t>
            </a:r>
            <a:r>
              <a:rPr lang="en" sz="1300">
                <a:solidFill>
                  <a:srgbClr val="E45649"/>
                </a:solidFill>
              </a:rPr>
              <a:t>"type"</a:t>
            </a:r>
            <a:r>
              <a:rPr lang="en" sz="1300">
                <a:solidFill>
                  <a:srgbClr val="4078F2"/>
                </a:solidFill>
              </a:rPr>
              <a:t>:</a:t>
            </a:r>
            <a:r>
              <a:rPr lang="en" sz="1300">
                <a:solidFill>
                  <a:schemeClr val="dk1"/>
                </a:solidFill>
              </a:rPr>
              <a:t> </a:t>
            </a:r>
            <a:r>
              <a:rPr lang="en" sz="1300">
                <a:solidFill>
                  <a:srgbClr val="50A14F"/>
                </a:solidFill>
              </a:rPr>
              <a:t>"FeatureCollection"</a:t>
            </a:r>
            <a:r>
              <a:rPr lang="en" sz="1300">
                <a:solidFill>
                  <a:srgbClr val="383A42"/>
                </a:solidFill>
              </a:rPr>
              <a:t>,</a:t>
            </a:r>
            <a:r>
              <a:rPr lang="en" sz="1300">
                <a:solidFill>
                  <a:schemeClr val="dk1"/>
                </a:solidFill>
              </a:rPr>
              <a:t> </a:t>
            </a:r>
            <a:r>
              <a:rPr lang="en" sz="1300">
                <a:solidFill>
                  <a:srgbClr val="E45649"/>
                </a:solidFill>
              </a:rPr>
              <a:t>"features"</a:t>
            </a:r>
            <a:r>
              <a:rPr lang="en" sz="1300">
                <a:solidFill>
                  <a:srgbClr val="4078F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E45649"/>
                </a:solidFill>
              </a:rPr>
              <a:t>"type"</a:t>
            </a:r>
            <a:r>
              <a:rPr lang="en" sz="1300">
                <a:solidFill>
                  <a:srgbClr val="4078F2"/>
                </a:solidFill>
              </a:rPr>
              <a:t>:</a:t>
            </a:r>
            <a:r>
              <a:rPr lang="en" sz="1300">
                <a:solidFill>
                  <a:schemeClr val="dk1"/>
                </a:solidFill>
              </a:rPr>
              <a:t> </a:t>
            </a:r>
            <a:r>
              <a:rPr lang="en" sz="1300">
                <a:solidFill>
                  <a:srgbClr val="50A14F"/>
                </a:solidFill>
              </a:rPr>
              <a:t>"Feature"</a:t>
            </a:r>
            <a:r>
              <a:rPr lang="en" sz="1300">
                <a:solidFill>
                  <a:srgbClr val="383A42"/>
                </a:solidFill>
              </a:rPr>
              <a:t>,</a:t>
            </a:r>
            <a:r>
              <a:rPr lang="en" sz="1300">
                <a:solidFill>
                  <a:schemeClr val="dk1"/>
                </a:solidFill>
              </a:rPr>
              <a:t> </a:t>
            </a:r>
            <a:r>
              <a:rPr lang="en" sz="1300">
                <a:solidFill>
                  <a:srgbClr val="E45649"/>
                </a:solidFill>
              </a:rPr>
              <a:t>"geometry"</a:t>
            </a:r>
            <a:r>
              <a:rPr lang="en" sz="1300">
                <a:solidFill>
                  <a:srgbClr val="4078F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E45649"/>
                </a:solidFill>
              </a:rPr>
              <a:t>"type"</a:t>
            </a:r>
            <a:r>
              <a:rPr lang="en" sz="1300">
                <a:solidFill>
                  <a:srgbClr val="4078F2"/>
                </a:solidFill>
              </a:rPr>
              <a:t>:</a:t>
            </a:r>
            <a:r>
              <a:rPr lang="en" sz="1300">
                <a:solidFill>
                  <a:schemeClr val="dk1"/>
                </a:solidFill>
              </a:rPr>
              <a:t> </a:t>
            </a:r>
            <a:r>
              <a:rPr lang="en" sz="1300">
                <a:solidFill>
                  <a:srgbClr val="50A14F"/>
                </a:solidFill>
              </a:rPr>
              <a:t>"Point"</a:t>
            </a:r>
            <a:r>
              <a:rPr lang="en" sz="1300">
                <a:solidFill>
                  <a:srgbClr val="383A42"/>
                </a:solidFill>
              </a:rPr>
              <a:t>,</a:t>
            </a:r>
            <a:r>
              <a:rPr lang="en" sz="1300">
                <a:solidFill>
                  <a:schemeClr val="dk1"/>
                </a:solidFill>
              </a:rPr>
              <a:t> </a:t>
            </a:r>
            <a:r>
              <a:rPr lang="en" sz="1300">
                <a:solidFill>
                  <a:srgbClr val="E45649"/>
                </a:solidFill>
              </a:rPr>
              <a:t>"coordinates"</a:t>
            </a:r>
            <a:r>
              <a:rPr lang="en" sz="1300">
                <a:solidFill>
                  <a:srgbClr val="4078F2"/>
                </a:solidFill>
              </a:rPr>
              <a:t>:</a:t>
            </a:r>
            <a:r>
              <a:rPr lang="en" sz="1300">
                <a:solidFill>
                  <a:schemeClr val="dk1"/>
                </a:solidFill>
              </a:rPr>
              <a:t> </a:t>
            </a:r>
            <a:r>
              <a:rPr lang="en" sz="1300">
                <a:solidFill>
                  <a:srgbClr val="383A42"/>
                </a:solidFill>
              </a:rPr>
              <a:t>[</a:t>
            </a:r>
            <a:r>
              <a:rPr lang="en" sz="1300">
                <a:solidFill>
                  <a:srgbClr val="B76B01"/>
                </a:solidFill>
              </a:rPr>
              <a:t>-122.4194</a:t>
            </a:r>
            <a:r>
              <a:rPr lang="en" sz="1300">
                <a:solidFill>
                  <a:srgbClr val="383A42"/>
                </a:solidFill>
              </a:rPr>
              <a:t>,</a:t>
            </a:r>
            <a:r>
              <a:rPr lang="en" sz="1300">
                <a:solidFill>
                  <a:schemeClr val="dk1"/>
                </a:solidFill>
              </a:rPr>
              <a:t> </a:t>
            </a:r>
            <a:r>
              <a:rPr lang="en" sz="1300">
                <a:solidFill>
                  <a:srgbClr val="B76B01"/>
                </a:solidFill>
              </a:rPr>
              <a:t>37.7749</a:t>
            </a:r>
            <a:r>
              <a:rPr lang="en" sz="1300">
                <a:solidFill>
                  <a:srgbClr val="383A4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E45649"/>
                </a:solidFill>
              </a:rPr>
              <a:t>"properties"</a:t>
            </a:r>
            <a:r>
              <a:rPr lang="en" sz="1300">
                <a:solidFill>
                  <a:srgbClr val="4078F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E45649"/>
                </a:solidFill>
              </a:rPr>
              <a:t>"name"</a:t>
            </a:r>
            <a:r>
              <a:rPr lang="en" sz="1300">
                <a:solidFill>
                  <a:srgbClr val="4078F2"/>
                </a:solidFill>
              </a:rPr>
              <a:t>:</a:t>
            </a:r>
            <a:r>
              <a:rPr lang="en" sz="1300">
                <a:solidFill>
                  <a:schemeClr val="dk1"/>
                </a:solidFill>
              </a:rPr>
              <a:t> </a:t>
            </a:r>
            <a:r>
              <a:rPr lang="en" sz="1300">
                <a:solidFill>
                  <a:srgbClr val="50A14F"/>
                </a:solidFill>
              </a:rPr>
              <a:t>"San Francisco"</a:t>
            </a:r>
            <a:r>
              <a:rPr lang="en" sz="1300">
                <a:solidFill>
                  <a:srgbClr val="383A42"/>
                </a:solidFill>
              </a:rPr>
              <a:t>,</a:t>
            </a:r>
            <a:r>
              <a:rPr lang="en" sz="1300">
                <a:solidFill>
                  <a:schemeClr val="dk1"/>
                </a:solidFill>
              </a:rPr>
              <a:t> </a:t>
            </a:r>
            <a:r>
              <a:rPr lang="en" sz="1300">
                <a:solidFill>
                  <a:srgbClr val="E45649"/>
                </a:solidFill>
              </a:rPr>
              <a:t>"type"</a:t>
            </a:r>
            <a:r>
              <a:rPr lang="en" sz="1300">
                <a:solidFill>
                  <a:srgbClr val="4078F2"/>
                </a:solidFill>
              </a:rPr>
              <a:t>:</a:t>
            </a:r>
            <a:r>
              <a:rPr lang="en" sz="1300">
                <a:solidFill>
                  <a:schemeClr val="dk1"/>
                </a:solidFill>
              </a:rPr>
              <a:t> </a:t>
            </a:r>
            <a:r>
              <a:rPr lang="en" sz="1300">
                <a:solidFill>
                  <a:srgbClr val="50A14F"/>
                </a:solidFill>
              </a:rPr>
              <a:t>"city"</a:t>
            </a:r>
            <a:r>
              <a:rPr lang="en" sz="1300">
                <a:solidFill>
                  <a:schemeClr val="dk1"/>
                </a:solidFill>
              </a:rPr>
              <a:t> </a:t>
            </a:r>
            <a:r>
              <a:rPr lang="en" sz="1300">
                <a:solidFill>
                  <a:srgbClr val="383A4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E45649"/>
                </a:solidFill>
              </a:rPr>
              <a:t>"type"</a:t>
            </a:r>
            <a:r>
              <a:rPr lang="en" sz="1300">
                <a:solidFill>
                  <a:srgbClr val="4078F2"/>
                </a:solidFill>
              </a:rPr>
              <a:t>:</a:t>
            </a:r>
            <a:r>
              <a:rPr lang="en" sz="1300">
                <a:solidFill>
                  <a:schemeClr val="dk1"/>
                </a:solidFill>
              </a:rPr>
              <a:t> </a:t>
            </a:r>
            <a:r>
              <a:rPr lang="en" sz="1300">
                <a:solidFill>
                  <a:srgbClr val="50A14F"/>
                </a:solidFill>
              </a:rPr>
              <a:t>"Feature"</a:t>
            </a:r>
            <a:r>
              <a:rPr lang="en" sz="1300">
                <a:solidFill>
                  <a:srgbClr val="383A42"/>
                </a:solidFill>
              </a:rPr>
              <a:t>,</a:t>
            </a:r>
            <a:r>
              <a:rPr lang="en" sz="1300">
                <a:solidFill>
                  <a:schemeClr val="dk1"/>
                </a:solidFill>
              </a:rPr>
              <a:t> </a:t>
            </a:r>
            <a:r>
              <a:rPr lang="en" sz="1300">
                <a:solidFill>
                  <a:srgbClr val="E45649"/>
                </a:solidFill>
              </a:rPr>
              <a:t>"geometry"</a:t>
            </a:r>
            <a:r>
              <a:rPr lang="en" sz="1300">
                <a:solidFill>
                  <a:srgbClr val="4078F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E45649"/>
                </a:solidFill>
              </a:rPr>
              <a:t>"type"</a:t>
            </a:r>
            <a:r>
              <a:rPr lang="en" sz="1300">
                <a:solidFill>
                  <a:srgbClr val="4078F2"/>
                </a:solidFill>
              </a:rPr>
              <a:t>:</a:t>
            </a:r>
            <a:r>
              <a:rPr lang="en" sz="1300">
                <a:solidFill>
                  <a:schemeClr val="dk1"/>
                </a:solidFill>
              </a:rPr>
              <a:t> </a:t>
            </a:r>
            <a:r>
              <a:rPr lang="en" sz="1300">
                <a:solidFill>
                  <a:srgbClr val="50A14F"/>
                </a:solidFill>
              </a:rPr>
              <a:t>"Point"</a:t>
            </a:r>
            <a:r>
              <a:rPr lang="en" sz="1300">
                <a:solidFill>
                  <a:srgbClr val="383A42"/>
                </a:solidFill>
              </a:rPr>
              <a:t>,</a:t>
            </a:r>
            <a:r>
              <a:rPr lang="en" sz="1300">
                <a:solidFill>
                  <a:schemeClr val="dk1"/>
                </a:solidFill>
              </a:rPr>
              <a:t> </a:t>
            </a:r>
            <a:r>
              <a:rPr lang="en" sz="1300">
                <a:solidFill>
                  <a:srgbClr val="E45649"/>
                </a:solidFill>
              </a:rPr>
              <a:t>"coordinates"</a:t>
            </a:r>
            <a:r>
              <a:rPr lang="en" sz="1300">
                <a:solidFill>
                  <a:srgbClr val="4078F2"/>
                </a:solidFill>
              </a:rPr>
              <a:t>:</a:t>
            </a:r>
            <a:r>
              <a:rPr lang="en" sz="1300">
                <a:solidFill>
                  <a:schemeClr val="dk1"/>
                </a:solidFill>
              </a:rPr>
              <a:t> </a:t>
            </a:r>
            <a:r>
              <a:rPr lang="en" sz="1300">
                <a:solidFill>
                  <a:srgbClr val="383A42"/>
                </a:solidFill>
              </a:rPr>
              <a:t>[</a:t>
            </a:r>
            <a:r>
              <a:rPr lang="en" sz="1300">
                <a:solidFill>
                  <a:srgbClr val="B76B01"/>
                </a:solidFill>
              </a:rPr>
              <a:t>-118.2437</a:t>
            </a:r>
            <a:r>
              <a:rPr lang="en" sz="1300">
                <a:solidFill>
                  <a:srgbClr val="383A42"/>
                </a:solidFill>
              </a:rPr>
              <a:t>,</a:t>
            </a:r>
            <a:r>
              <a:rPr lang="en" sz="1300">
                <a:solidFill>
                  <a:schemeClr val="dk1"/>
                </a:solidFill>
              </a:rPr>
              <a:t> </a:t>
            </a:r>
            <a:r>
              <a:rPr lang="en" sz="1300">
                <a:solidFill>
                  <a:srgbClr val="B76B01"/>
                </a:solidFill>
              </a:rPr>
              <a:t>34.0522</a:t>
            </a:r>
            <a:r>
              <a:rPr lang="en" sz="1300">
                <a:solidFill>
                  <a:srgbClr val="383A4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E45649"/>
                </a:solidFill>
              </a:rPr>
              <a:t>"properties"</a:t>
            </a:r>
            <a:r>
              <a:rPr lang="en" sz="1300">
                <a:solidFill>
                  <a:srgbClr val="4078F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E45649"/>
                </a:solidFill>
              </a:rPr>
              <a:t>"name"</a:t>
            </a:r>
            <a:r>
              <a:rPr lang="en" sz="1300">
                <a:solidFill>
                  <a:srgbClr val="4078F2"/>
                </a:solidFill>
              </a:rPr>
              <a:t>:</a:t>
            </a:r>
            <a:r>
              <a:rPr lang="en" sz="1300">
                <a:solidFill>
                  <a:schemeClr val="dk1"/>
                </a:solidFill>
              </a:rPr>
              <a:t> </a:t>
            </a:r>
            <a:r>
              <a:rPr lang="en" sz="1300">
                <a:solidFill>
                  <a:srgbClr val="50A14F"/>
                </a:solidFill>
              </a:rPr>
              <a:t>"Los Angeles"</a:t>
            </a:r>
            <a:r>
              <a:rPr lang="en" sz="1300">
                <a:solidFill>
                  <a:srgbClr val="383A42"/>
                </a:solidFill>
              </a:rPr>
              <a:t>,</a:t>
            </a:r>
            <a:r>
              <a:rPr lang="en" sz="1300">
                <a:solidFill>
                  <a:schemeClr val="dk1"/>
                </a:solidFill>
              </a:rPr>
              <a:t> </a:t>
            </a:r>
            <a:r>
              <a:rPr lang="en" sz="1300">
                <a:solidFill>
                  <a:srgbClr val="E45649"/>
                </a:solidFill>
              </a:rPr>
              <a:t>"type"</a:t>
            </a:r>
            <a:r>
              <a:rPr lang="en" sz="1300">
                <a:solidFill>
                  <a:srgbClr val="4078F2"/>
                </a:solidFill>
              </a:rPr>
              <a:t>:</a:t>
            </a:r>
            <a:r>
              <a:rPr lang="en" sz="1300">
                <a:solidFill>
                  <a:schemeClr val="dk1"/>
                </a:solidFill>
              </a:rPr>
              <a:t> </a:t>
            </a:r>
            <a:r>
              <a:rPr lang="en" sz="1300">
                <a:solidFill>
                  <a:srgbClr val="50A14F"/>
                </a:solidFill>
              </a:rPr>
              <a:t>"city"</a:t>
            </a:r>
            <a:r>
              <a:rPr lang="en" sz="1300">
                <a:solidFill>
                  <a:schemeClr val="dk1"/>
                </a:solidFill>
              </a:rPr>
              <a:t> </a:t>
            </a:r>
            <a:r>
              <a:rPr lang="en" sz="1300">
                <a:solidFill>
                  <a:srgbClr val="383A4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383A42"/>
                </a:solidFill>
              </a:rPr>
              <a:t>]</a:t>
            </a:r>
            <a:r>
              <a:rPr lang="en" sz="1300">
                <a:solidFill>
                  <a:schemeClr val="dk1"/>
                </a:solidFill>
              </a:rPr>
              <a:t> </a:t>
            </a:r>
            <a:r>
              <a:rPr lang="en" sz="1300">
                <a:solidFill>
                  <a:srgbClr val="383A42"/>
                </a:solidFill>
              </a:rPr>
              <a:t>}</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91900" y="1217275"/>
            <a:ext cx="4057800" cy="22020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91900" y="3527524"/>
            <a:ext cx="4057800" cy="441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1856250" y="1551600"/>
            <a:ext cx="5431500" cy="1465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2012100" y="3169500"/>
            <a:ext cx="5119800" cy="4224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5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0" name="Shape 50"/>
        <p:cNvGrpSpPr/>
        <p:nvPr/>
      </p:nvGrpSpPr>
      <p:grpSpPr>
        <a:xfrm>
          <a:off x="0" y="0"/>
          <a:ext cx="0" cy="0"/>
          <a:chOff x="0" y="0"/>
          <a:chExt cx="0" cy="0"/>
        </a:xfrm>
      </p:grpSpPr>
      <p:sp>
        <p:nvSpPr>
          <p:cNvPr id="51" name="Google Shape;51;p13"/>
          <p:cNvSpPr txBox="1"/>
          <p:nvPr>
            <p:ph hasCustomPrompt="1" type="title"/>
          </p:nvPr>
        </p:nvSpPr>
        <p:spPr>
          <a:xfrm>
            <a:off x="1572875" y="1328077"/>
            <a:ext cx="696300" cy="406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idx="1" type="subTitle"/>
          </p:nvPr>
        </p:nvSpPr>
        <p:spPr>
          <a:xfrm>
            <a:off x="728330" y="2141692"/>
            <a:ext cx="25293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 name="Google Shape;53;p13"/>
          <p:cNvSpPr txBox="1"/>
          <p:nvPr>
            <p:ph hasCustomPrompt="1" idx="2" type="title"/>
          </p:nvPr>
        </p:nvSpPr>
        <p:spPr>
          <a:xfrm>
            <a:off x="4222600" y="1328102"/>
            <a:ext cx="696300" cy="406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3" type="subTitle"/>
          </p:nvPr>
        </p:nvSpPr>
        <p:spPr>
          <a:xfrm>
            <a:off x="3303201" y="2141700"/>
            <a:ext cx="25401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13"/>
          <p:cNvSpPr txBox="1"/>
          <p:nvPr>
            <p:ph hasCustomPrompt="1" idx="4" type="title"/>
          </p:nvPr>
        </p:nvSpPr>
        <p:spPr>
          <a:xfrm>
            <a:off x="6877375" y="1328102"/>
            <a:ext cx="696300" cy="406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5" type="subTitle"/>
          </p:nvPr>
        </p:nvSpPr>
        <p:spPr>
          <a:xfrm>
            <a:off x="5888875" y="2141692"/>
            <a:ext cx="25347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13"/>
          <p:cNvSpPr txBox="1"/>
          <p:nvPr>
            <p:ph hasCustomPrompt="1" idx="6" type="title"/>
          </p:nvPr>
        </p:nvSpPr>
        <p:spPr>
          <a:xfrm>
            <a:off x="1567850" y="2903550"/>
            <a:ext cx="696300" cy="406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7" type="subTitle"/>
          </p:nvPr>
        </p:nvSpPr>
        <p:spPr>
          <a:xfrm>
            <a:off x="720394" y="3715776"/>
            <a:ext cx="25239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13"/>
          <p:cNvSpPr txBox="1"/>
          <p:nvPr>
            <p:ph hasCustomPrompt="1" idx="8" type="title"/>
          </p:nvPr>
        </p:nvSpPr>
        <p:spPr>
          <a:xfrm>
            <a:off x="4230600" y="2903550"/>
            <a:ext cx="696300" cy="406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idx="9" type="subTitle"/>
          </p:nvPr>
        </p:nvSpPr>
        <p:spPr>
          <a:xfrm>
            <a:off x="3308801" y="3715776"/>
            <a:ext cx="25239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 name="Google Shape;61;p13"/>
          <p:cNvSpPr txBox="1"/>
          <p:nvPr>
            <p:ph hasCustomPrompt="1" idx="13" type="title"/>
          </p:nvPr>
        </p:nvSpPr>
        <p:spPr>
          <a:xfrm>
            <a:off x="6874825" y="2903550"/>
            <a:ext cx="696300" cy="406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14" type="subTitle"/>
          </p:nvPr>
        </p:nvSpPr>
        <p:spPr>
          <a:xfrm>
            <a:off x="5905000" y="3715776"/>
            <a:ext cx="25185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idx="15" type="subTitle"/>
          </p:nvPr>
        </p:nvSpPr>
        <p:spPr>
          <a:xfrm>
            <a:off x="723025" y="1734900"/>
            <a:ext cx="2529300" cy="406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4" name="Google Shape;64;p13"/>
          <p:cNvSpPr txBox="1"/>
          <p:nvPr>
            <p:ph idx="16" type="subTitle"/>
          </p:nvPr>
        </p:nvSpPr>
        <p:spPr>
          <a:xfrm>
            <a:off x="3303213" y="1734900"/>
            <a:ext cx="2540100" cy="406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5" name="Google Shape;65;p13"/>
          <p:cNvSpPr txBox="1"/>
          <p:nvPr>
            <p:ph idx="17" type="subTitle"/>
          </p:nvPr>
        </p:nvSpPr>
        <p:spPr>
          <a:xfrm>
            <a:off x="5894189" y="1734900"/>
            <a:ext cx="2534700" cy="406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6" name="Google Shape;66;p13"/>
          <p:cNvSpPr txBox="1"/>
          <p:nvPr>
            <p:ph idx="18" type="subTitle"/>
          </p:nvPr>
        </p:nvSpPr>
        <p:spPr>
          <a:xfrm>
            <a:off x="715100" y="3309000"/>
            <a:ext cx="2523900" cy="406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7" name="Google Shape;67;p13"/>
          <p:cNvSpPr txBox="1"/>
          <p:nvPr>
            <p:ph idx="19" type="subTitle"/>
          </p:nvPr>
        </p:nvSpPr>
        <p:spPr>
          <a:xfrm>
            <a:off x="3308800" y="3309000"/>
            <a:ext cx="2523900" cy="406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8" name="Google Shape;68;p13"/>
          <p:cNvSpPr txBox="1"/>
          <p:nvPr>
            <p:ph idx="20" type="subTitle"/>
          </p:nvPr>
        </p:nvSpPr>
        <p:spPr>
          <a:xfrm>
            <a:off x="5910280" y="3309000"/>
            <a:ext cx="2518500" cy="406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9" name="Google Shape;69;p13"/>
          <p:cNvSpPr txBox="1"/>
          <p:nvPr>
            <p:ph idx="21" type="title"/>
          </p:nvPr>
        </p:nvSpPr>
        <p:spPr>
          <a:xfrm>
            <a:off x="720000" y="396076"/>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0" name="Google Shape;70;p13"/>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1" name="Shape 71"/>
        <p:cNvGrpSpPr/>
        <p:nvPr/>
      </p:nvGrpSpPr>
      <p:grpSpPr>
        <a:xfrm>
          <a:off x="0" y="0"/>
          <a:ext cx="0" cy="0"/>
          <a:chOff x="0" y="0"/>
          <a:chExt cx="0" cy="0"/>
        </a:xfrm>
      </p:grpSpPr>
      <p:sp>
        <p:nvSpPr>
          <p:cNvPr id="72" name="Google Shape;72;p14"/>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3" name="Google Shape;73;p14"/>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ph idx="2" type="pic"/>
          </p:nvPr>
        </p:nvSpPr>
        <p:spPr>
          <a:xfrm>
            <a:off x="3345888" y="1423550"/>
            <a:ext cx="2452200" cy="2753700"/>
          </a:xfrm>
          <a:prstGeom prst="round2DiagRect">
            <a:avLst>
              <a:gd fmla="val 16667" name="adj1"/>
              <a:gd fmla="val 0" name="adj2"/>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75" name="Shape 75"/>
        <p:cNvGrpSpPr/>
        <p:nvPr/>
      </p:nvGrpSpPr>
      <p:grpSpPr>
        <a:xfrm>
          <a:off x="0" y="0"/>
          <a:ext cx="0" cy="0"/>
          <a:chOff x="0" y="0"/>
          <a:chExt cx="0" cy="0"/>
        </a:xfrm>
      </p:grpSpPr>
      <p:sp>
        <p:nvSpPr>
          <p:cNvPr id="76" name="Google Shape;76;p15"/>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7" name="Google Shape;77;p15"/>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ph idx="2" type="pic"/>
          </p:nvPr>
        </p:nvSpPr>
        <p:spPr>
          <a:xfrm>
            <a:off x="1107750" y="1142950"/>
            <a:ext cx="2951100" cy="2234100"/>
          </a:xfrm>
          <a:prstGeom prst="round2DiagRect">
            <a:avLst>
              <a:gd fmla="val 16667" name="adj1"/>
              <a:gd fmla="val 0" name="adj2"/>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9" name="Shape 79"/>
        <p:cNvGrpSpPr/>
        <p:nvPr/>
      </p:nvGrpSpPr>
      <p:grpSpPr>
        <a:xfrm>
          <a:off x="0" y="0"/>
          <a:ext cx="0" cy="0"/>
          <a:chOff x="0" y="0"/>
          <a:chExt cx="0" cy="0"/>
        </a:xfrm>
      </p:grpSpPr>
      <p:sp>
        <p:nvSpPr>
          <p:cNvPr id="80" name="Google Shape;80;p16"/>
          <p:cNvSpPr txBox="1"/>
          <p:nvPr>
            <p:ph type="title"/>
          </p:nvPr>
        </p:nvSpPr>
        <p:spPr>
          <a:xfrm>
            <a:off x="2290025" y="2997600"/>
            <a:ext cx="4563900" cy="6015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1" name="Google Shape;81;p16"/>
          <p:cNvSpPr txBox="1"/>
          <p:nvPr>
            <p:ph idx="1" type="subTitle"/>
          </p:nvPr>
        </p:nvSpPr>
        <p:spPr>
          <a:xfrm>
            <a:off x="1458125" y="1614000"/>
            <a:ext cx="6227700" cy="138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82" name="Google Shape;82;p16"/>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83" name="Shape 83"/>
        <p:cNvGrpSpPr/>
        <p:nvPr/>
      </p:nvGrpSpPr>
      <p:grpSpPr>
        <a:xfrm>
          <a:off x="0" y="0"/>
          <a:ext cx="0" cy="0"/>
          <a:chOff x="0" y="0"/>
          <a:chExt cx="0" cy="0"/>
        </a:xfrm>
      </p:grpSpPr>
      <p:sp>
        <p:nvSpPr>
          <p:cNvPr id="84" name="Google Shape;84;p17"/>
          <p:cNvSpPr txBox="1"/>
          <p:nvPr>
            <p:ph idx="1" type="body"/>
          </p:nvPr>
        </p:nvSpPr>
        <p:spPr>
          <a:xfrm>
            <a:off x="720000" y="1152475"/>
            <a:ext cx="7717500" cy="243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17"/>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6" name="Google Shape;86;p17"/>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87" name="Shape 87"/>
        <p:cNvGrpSpPr/>
        <p:nvPr/>
      </p:nvGrpSpPr>
      <p:grpSpPr>
        <a:xfrm>
          <a:off x="0" y="0"/>
          <a:ext cx="0" cy="0"/>
          <a:chOff x="0" y="0"/>
          <a:chExt cx="0" cy="0"/>
        </a:xfrm>
      </p:grpSpPr>
      <p:sp>
        <p:nvSpPr>
          <p:cNvPr id="88" name="Google Shape;88;p18"/>
          <p:cNvSpPr txBox="1"/>
          <p:nvPr>
            <p:ph idx="1" type="subTitle"/>
          </p:nvPr>
        </p:nvSpPr>
        <p:spPr>
          <a:xfrm>
            <a:off x="1049375" y="2408700"/>
            <a:ext cx="3852000" cy="8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8"/>
          <p:cNvSpPr txBox="1"/>
          <p:nvPr>
            <p:ph type="title"/>
          </p:nvPr>
        </p:nvSpPr>
        <p:spPr>
          <a:xfrm>
            <a:off x="1042625" y="18360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0" name="Google Shape;90;p18"/>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
    <p:spTree>
      <p:nvGrpSpPr>
        <p:cNvPr id="91" name="Shape 91"/>
        <p:cNvGrpSpPr/>
        <p:nvPr/>
      </p:nvGrpSpPr>
      <p:grpSpPr>
        <a:xfrm>
          <a:off x="0" y="0"/>
          <a:ext cx="0" cy="0"/>
          <a:chOff x="0" y="0"/>
          <a:chExt cx="0" cy="0"/>
        </a:xfrm>
      </p:grpSpPr>
      <p:sp>
        <p:nvSpPr>
          <p:cNvPr id="92" name="Google Shape;92;p19"/>
          <p:cNvSpPr txBox="1"/>
          <p:nvPr>
            <p:ph idx="1" type="body"/>
          </p:nvPr>
        </p:nvSpPr>
        <p:spPr>
          <a:xfrm>
            <a:off x="720000" y="1332575"/>
            <a:ext cx="7717500" cy="2754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3" name="Google Shape;93;p19"/>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4" name="Google Shape;94;p19"/>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5" name="Shape 95"/>
        <p:cNvGrpSpPr/>
        <p:nvPr/>
      </p:nvGrpSpPr>
      <p:grpSpPr>
        <a:xfrm>
          <a:off x="0" y="0"/>
          <a:ext cx="0" cy="0"/>
          <a:chOff x="0" y="0"/>
          <a:chExt cx="0" cy="0"/>
        </a:xfrm>
      </p:grpSpPr>
      <p:sp>
        <p:nvSpPr>
          <p:cNvPr id="96" name="Google Shape;96;p20"/>
          <p:cNvSpPr txBox="1"/>
          <p:nvPr>
            <p:ph idx="1" type="subTitle"/>
          </p:nvPr>
        </p:nvSpPr>
        <p:spPr>
          <a:xfrm>
            <a:off x="720000" y="2571750"/>
            <a:ext cx="2425500" cy="438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 name="Google Shape;97;p20"/>
          <p:cNvSpPr txBox="1"/>
          <p:nvPr>
            <p:ph idx="2" type="subTitle"/>
          </p:nvPr>
        </p:nvSpPr>
        <p:spPr>
          <a:xfrm>
            <a:off x="720000" y="3009872"/>
            <a:ext cx="2425500" cy="98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20"/>
          <p:cNvSpPr txBox="1"/>
          <p:nvPr>
            <p:ph idx="3" type="subTitle"/>
          </p:nvPr>
        </p:nvSpPr>
        <p:spPr>
          <a:xfrm>
            <a:off x="3359233" y="3009872"/>
            <a:ext cx="2425500" cy="98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20"/>
          <p:cNvSpPr txBox="1"/>
          <p:nvPr>
            <p:ph idx="4" type="subTitle"/>
          </p:nvPr>
        </p:nvSpPr>
        <p:spPr>
          <a:xfrm>
            <a:off x="5998441" y="3009872"/>
            <a:ext cx="2425500" cy="98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 name="Google Shape;100;p20"/>
          <p:cNvSpPr txBox="1"/>
          <p:nvPr>
            <p:ph idx="5" type="subTitle"/>
          </p:nvPr>
        </p:nvSpPr>
        <p:spPr>
          <a:xfrm>
            <a:off x="3359233" y="2571750"/>
            <a:ext cx="2425500" cy="438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 name="Google Shape;101;p20"/>
          <p:cNvSpPr txBox="1"/>
          <p:nvPr>
            <p:ph idx="6" type="subTitle"/>
          </p:nvPr>
        </p:nvSpPr>
        <p:spPr>
          <a:xfrm>
            <a:off x="5998441" y="2571750"/>
            <a:ext cx="2425500" cy="438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2" name="Google Shape;102;p20"/>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3" name="Google Shape;103;p20"/>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876051" y="1949175"/>
            <a:ext cx="4260300" cy="748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3876038" y="2789000"/>
            <a:ext cx="4260300" cy="4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 name="Google Shape;15;p3"/>
          <p:cNvSpPr txBox="1"/>
          <p:nvPr>
            <p:ph hasCustomPrompt="1" idx="2" type="title"/>
          </p:nvPr>
        </p:nvSpPr>
        <p:spPr>
          <a:xfrm>
            <a:off x="1619000" y="2133600"/>
            <a:ext cx="1275300" cy="876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7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 name="Google Shape;16;p3"/>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4" name="Shape 104"/>
        <p:cNvGrpSpPr/>
        <p:nvPr/>
      </p:nvGrpSpPr>
      <p:grpSpPr>
        <a:xfrm>
          <a:off x="0" y="0"/>
          <a:ext cx="0" cy="0"/>
          <a:chOff x="0" y="0"/>
          <a:chExt cx="0" cy="0"/>
        </a:xfrm>
      </p:grpSpPr>
      <p:sp>
        <p:nvSpPr>
          <p:cNvPr id="105" name="Google Shape;105;p21"/>
          <p:cNvSpPr txBox="1"/>
          <p:nvPr>
            <p:ph idx="1" type="subTitle"/>
          </p:nvPr>
        </p:nvSpPr>
        <p:spPr>
          <a:xfrm>
            <a:off x="720000" y="3305225"/>
            <a:ext cx="23364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6" name="Google Shape;106;p21"/>
          <p:cNvSpPr txBox="1"/>
          <p:nvPr>
            <p:ph idx="2" type="subTitle"/>
          </p:nvPr>
        </p:nvSpPr>
        <p:spPr>
          <a:xfrm>
            <a:off x="720000" y="3743513"/>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21"/>
          <p:cNvSpPr txBox="1"/>
          <p:nvPr>
            <p:ph idx="3" type="subTitle"/>
          </p:nvPr>
        </p:nvSpPr>
        <p:spPr>
          <a:xfrm>
            <a:off x="3403800" y="3743513"/>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21"/>
          <p:cNvSpPr txBox="1"/>
          <p:nvPr>
            <p:ph idx="4" type="subTitle"/>
          </p:nvPr>
        </p:nvSpPr>
        <p:spPr>
          <a:xfrm>
            <a:off x="6087600" y="3743513"/>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21"/>
          <p:cNvSpPr txBox="1"/>
          <p:nvPr>
            <p:ph idx="5" type="subTitle"/>
          </p:nvPr>
        </p:nvSpPr>
        <p:spPr>
          <a:xfrm>
            <a:off x="3403800" y="3305225"/>
            <a:ext cx="23364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 name="Google Shape;110;p21"/>
          <p:cNvSpPr txBox="1"/>
          <p:nvPr>
            <p:ph idx="6" type="subTitle"/>
          </p:nvPr>
        </p:nvSpPr>
        <p:spPr>
          <a:xfrm>
            <a:off x="6087600" y="3305225"/>
            <a:ext cx="23364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1" name="Google Shape;111;p21"/>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2" name="Google Shape;112;p21"/>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3" name="Shape 113"/>
        <p:cNvGrpSpPr/>
        <p:nvPr/>
      </p:nvGrpSpPr>
      <p:grpSpPr>
        <a:xfrm>
          <a:off x="0" y="0"/>
          <a:ext cx="0" cy="0"/>
          <a:chOff x="0" y="0"/>
          <a:chExt cx="0" cy="0"/>
        </a:xfrm>
      </p:grpSpPr>
      <p:sp>
        <p:nvSpPr>
          <p:cNvPr id="114" name="Google Shape;114;p22"/>
          <p:cNvSpPr txBox="1"/>
          <p:nvPr>
            <p:ph idx="1" type="subTitle"/>
          </p:nvPr>
        </p:nvSpPr>
        <p:spPr>
          <a:xfrm>
            <a:off x="1867173" y="1526225"/>
            <a:ext cx="2303100" cy="438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5" name="Google Shape;115;p22"/>
          <p:cNvSpPr txBox="1"/>
          <p:nvPr>
            <p:ph idx="2" type="subTitle"/>
          </p:nvPr>
        </p:nvSpPr>
        <p:spPr>
          <a:xfrm>
            <a:off x="1867163" y="1964575"/>
            <a:ext cx="23031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2"/>
          <p:cNvSpPr txBox="1"/>
          <p:nvPr>
            <p:ph idx="3" type="subTitle"/>
          </p:nvPr>
        </p:nvSpPr>
        <p:spPr>
          <a:xfrm>
            <a:off x="4987246" y="1964575"/>
            <a:ext cx="23031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2"/>
          <p:cNvSpPr txBox="1"/>
          <p:nvPr>
            <p:ph idx="4" type="subTitle"/>
          </p:nvPr>
        </p:nvSpPr>
        <p:spPr>
          <a:xfrm>
            <a:off x="1867163" y="3354500"/>
            <a:ext cx="23031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22"/>
          <p:cNvSpPr txBox="1"/>
          <p:nvPr>
            <p:ph idx="5" type="subTitle"/>
          </p:nvPr>
        </p:nvSpPr>
        <p:spPr>
          <a:xfrm>
            <a:off x="4987246" y="3354500"/>
            <a:ext cx="23031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2"/>
          <p:cNvSpPr txBox="1"/>
          <p:nvPr>
            <p:ph idx="6" type="subTitle"/>
          </p:nvPr>
        </p:nvSpPr>
        <p:spPr>
          <a:xfrm>
            <a:off x="1867173" y="2916200"/>
            <a:ext cx="2303100" cy="438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0" name="Google Shape;120;p22"/>
          <p:cNvSpPr txBox="1"/>
          <p:nvPr>
            <p:ph idx="7" type="subTitle"/>
          </p:nvPr>
        </p:nvSpPr>
        <p:spPr>
          <a:xfrm>
            <a:off x="4987252" y="1526225"/>
            <a:ext cx="2303100" cy="4383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1" name="Google Shape;121;p22"/>
          <p:cNvSpPr txBox="1"/>
          <p:nvPr>
            <p:ph idx="8" type="subTitle"/>
          </p:nvPr>
        </p:nvSpPr>
        <p:spPr>
          <a:xfrm>
            <a:off x="4987252" y="2916200"/>
            <a:ext cx="2303100" cy="4383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2" name="Google Shape;122;p22"/>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3" name="Google Shape;123;p22"/>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4" name="Shape 124"/>
        <p:cNvGrpSpPr/>
        <p:nvPr/>
      </p:nvGrpSpPr>
      <p:grpSpPr>
        <a:xfrm>
          <a:off x="0" y="0"/>
          <a:ext cx="0" cy="0"/>
          <a:chOff x="0" y="0"/>
          <a:chExt cx="0" cy="0"/>
        </a:xfrm>
      </p:grpSpPr>
      <p:sp>
        <p:nvSpPr>
          <p:cNvPr id="125" name="Google Shape;125;p23"/>
          <p:cNvSpPr txBox="1"/>
          <p:nvPr>
            <p:ph idx="1" type="subTitle"/>
          </p:nvPr>
        </p:nvSpPr>
        <p:spPr>
          <a:xfrm>
            <a:off x="1023473" y="2230085"/>
            <a:ext cx="215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3"/>
          <p:cNvSpPr txBox="1"/>
          <p:nvPr>
            <p:ph idx="2" type="subTitle"/>
          </p:nvPr>
        </p:nvSpPr>
        <p:spPr>
          <a:xfrm>
            <a:off x="3500555" y="2230085"/>
            <a:ext cx="215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3"/>
          <p:cNvSpPr txBox="1"/>
          <p:nvPr>
            <p:ph idx="3" type="subTitle"/>
          </p:nvPr>
        </p:nvSpPr>
        <p:spPr>
          <a:xfrm>
            <a:off x="5977637" y="2230085"/>
            <a:ext cx="215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23"/>
          <p:cNvSpPr txBox="1"/>
          <p:nvPr>
            <p:ph idx="4" type="subTitle"/>
          </p:nvPr>
        </p:nvSpPr>
        <p:spPr>
          <a:xfrm>
            <a:off x="1023473" y="3875844"/>
            <a:ext cx="215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3"/>
          <p:cNvSpPr txBox="1"/>
          <p:nvPr>
            <p:ph idx="5" type="subTitle"/>
          </p:nvPr>
        </p:nvSpPr>
        <p:spPr>
          <a:xfrm>
            <a:off x="3500555" y="3875844"/>
            <a:ext cx="215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3"/>
          <p:cNvSpPr txBox="1"/>
          <p:nvPr>
            <p:ph idx="6" type="subTitle"/>
          </p:nvPr>
        </p:nvSpPr>
        <p:spPr>
          <a:xfrm>
            <a:off x="5977637" y="3875844"/>
            <a:ext cx="21564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3"/>
          <p:cNvSpPr txBox="1"/>
          <p:nvPr>
            <p:ph idx="7" type="subTitle"/>
          </p:nvPr>
        </p:nvSpPr>
        <p:spPr>
          <a:xfrm>
            <a:off x="1018950" y="1885300"/>
            <a:ext cx="21564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 name="Google Shape;132;p23"/>
          <p:cNvSpPr txBox="1"/>
          <p:nvPr>
            <p:ph idx="8" type="subTitle"/>
          </p:nvPr>
        </p:nvSpPr>
        <p:spPr>
          <a:xfrm>
            <a:off x="3500555" y="1885300"/>
            <a:ext cx="21564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3" name="Google Shape;133;p23"/>
          <p:cNvSpPr txBox="1"/>
          <p:nvPr>
            <p:ph idx="9" type="subTitle"/>
          </p:nvPr>
        </p:nvSpPr>
        <p:spPr>
          <a:xfrm>
            <a:off x="5982160" y="1885300"/>
            <a:ext cx="21564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4" name="Google Shape;134;p23"/>
          <p:cNvSpPr txBox="1"/>
          <p:nvPr>
            <p:ph idx="13" type="subTitle"/>
          </p:nvPr>
        </p:nvSpPr>
        <p:spPr>
          <a:xfrm>
            <a:off x="1018950" y="3531066"/>
            <a:ext cx="21564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5" name="Google Shape;135;p23"/>
          <p:cNvSpPr txBox="1"/>
          <p:nvPr>
            <p:ph idx="14" type="subTitle"/>
          </p:nvPr>
        </p:nvSpPr>
        <p:spPr>
          <a:xfrm>
            <a:off x="3500555" y="3531066"/>
            <a:ext cx="21564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6" name="Google Shape;136;p23"/>
          <p:cNvSpPr txBox="1"/>
          <p:nvPr>
            <p:ph idx="15" type="subTitle"/>
          </p:nvPr>
        </p:nvSpPr>
        <p:spPr>
          <a:xfrm>
            <a:off x="5982160" y="3531066"/>
            <a:ext cx="21564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7" name="Google Shape;137;p23"/>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8" name="Google Shape;138;p23"/>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9" name="Shape 139"/>
        <p:cNvGrpSpPr/>
        <p:nvPr/>
      </p:nvGrpSpPr>
      <p:grpSpPr>
        <a:xfrm>
          <a:off x="0" y="0"/>
          <a:ext cx="0" cy="0"/>
          <a:chOff x="0" y="0"/>
          <a:chExt cx="0" cy="0"/>
        </a:xfrm>
      </p:grpSpPr>
      <p:sp>
        <p:nvSpPr>
          <p:cNvPr id="140" name="Google Shape;140;p24"/>
          <p:cNvSpPr txBox="1"/>
          <p:nvPr>
            <p:ph hasCustomPrompt="1" type="title"/>
          </p:nvPr>
        </p:nvSpPr>
        <p:spPr>
          <a:xfrm>
            <a:off x="720000" y="2572250"/>
            <a:ext cx="2469900" cy="4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1" name="Google Shape;141;p24"/>
          <p:cNvSpPr txBox="1"/>
          <p:nvPr>
            <p:ph idx="1" type="subTitle"/>
          </p:nvPr>
        </p:nvSpPr>
        <p:spPr>
          <a:xfrm>
            <a:off x="720000" y="3528500"/>
            <a:ext cx="24699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4"/>
          <p:cNvSpPr txBox="1"/>
          <p:nvPr>
            <p:ph hasCustomPrompt="1" idx="2" type="title"/>
          </p:nvPr>
        </p:nvSpPr>
        <p:spPr>
          <a:xfrm>
            <a:off x="3337050" y="2572250"/>
            <a:ext cx="2469900" cy="4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3" name="Google Shape;143;p24"/>
          <p:cNvSpPr txBox="1"/>
          <p:nvPr>
            <p:ph idx="3" type="subTitle"/>
          </p:nvPr>
        </p:nvSpPr>
        <p:spPr>
          <a:xfrm>
            <a:off x="3337050" y="3528500"/>
            <a:ext cx="24699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4"/>
          <p:cNvSpPr txBox="1"/>
          <p:nvPr>
            <p:ph hasCustomPrompt="1" idx="4" type="title"/>
          </p:nvPr>
        </p:nvSpPr>
        <p:spPr>
          <a:xfrm>
            <a:off x="5954100" y="2568800"/>
            <a:ext cx="2469900" cy="44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5" name="Google Shape;145;p24"/>
          <p:cNvSpPr txBox="1"/>
          <p:nvPr>
            <p:ph idx="5" type="subTitle"/>
          </p:nvPr>
        </p:nvSpPr>
        <p:spPr>
          <a:xfrm>
            <a:off x="5954100" y="3528500"/>
            <a:ext cx="2469900" cy="82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4"/>
          <p:cNvSpPr txBox="1"/>
          <p:nvPr>
            <p:ph idx="6" type="subTitle"/>
          </p:nvPr>
        </p:nvSpPr>
        <p:spPr>
          <a:xfrm>
            <a:off x="720000" y="3090200"/>
            <a:ext cx="24699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7" name="Google Shape;147;p24"/>
          <p:cNvSpPr txBox="1"/>
          <p:nvPr>
            <p:ph idx="7" type="subTitle"/>
          </p:nvPr>
        </p:nvSpPr>
        <p:spPr>
          <a:xfrm>
            <a:off x="3337200" y="3090200"/>
            <a:ext cx="24699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 name="Google Shape;148;p24"/>
          <p:cNvSpPr txBox="1"/>
          <p:nvPr>
            <p:ph idx="8" type="subTitle"/>
          </p:nvPr>
        </p:nvSpPr>
        <p:spPr>
          <a:xfrm>
            <a:off x="5954100" y="3090200"/>
            <a:ext cx="2469900" cy="438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9" name="Google Shape;149;p24"/>
          <p:cNvSpPr txBox="1"/>
          <p:nvPr>
            <p:ph idx="9"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0" name="Google Shape;150;p24"/>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51" name="Shape 151"/>
        <p:cNvGrpSpPr/>
        <p:nvPr/>
      </p:nvGrpSpPr>
      <p:grpSpPr>
        <a:xfrm>
          <a:off x="0" y="0"/>
          <a:ext cx="0" cy="0"/>
          <a:chOff x="0" y="0"/>
          <a:chExt cx="0" cy="0"/>
        </a:xfrm>
      </p:grpSpPr>
      <p:sp>
        <p:nvSpPr>
          <p:cNvPr id="152" name="Google Shape;152;p25"/>
          <p:cNvSpPr txBox="1"/>
          <p:nvPr>
            <p:ph type="ctrTitle"/>
          </p:nvPr>
        </p:nvSpPr>
        <p:spPr>
          <a:xfrm>
            <a:off x="720000" y="445963"/>
            <a:ext cx="42840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3" name="Google Shape;153;p25"/>
          <p:cNvSpPr txBox="1"/>
          <p:nvPr>
            <p:ph idx="1" type="subTitle"/>
          </p:nvPr>
        </p:nvSpPr>
        <p:spPr>
          <a:xfrm>
            <a:off x="720075" y="1556888"/>
            <a:ext cx="3614400" cy="109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4" name="Google Shape;154;p25"/>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txBox="1"/>
          <p:nvPr/>
        </p:nvSpPr>
        <p:spPr>
          <a:xfrm>
            <a:off x="720075" y="3546263"/>
            <a:ext cx="3614400" cy="6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Montserrat"/>
                <a:ea typeface="Montserrat"/>
                <a:cs typeface="Montserrat"/>
                <a:sym typeface="Montserrat"/>
              </a:rPr>
              <a:t>CREDITS: This presentation template was created by </a:t>
            </a:r>
            <a:r>
              <a:rPr b="1" lang="en" sz="11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1"/>
                </a:solidFill>
                <a:latin typeface="Montserrat"/>
                <a:ea typeface="Montserrat"/>
                <a:cs typeface="Montserrat"/>
                <a:sym typeface="Montserrat"/>
              </a:rPr>
              <a:t>, and includes icons by </a:t>
            </a:r>
            <a:r>
              <a:rPr b="1" lang="en" sz="11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1"/>
                </a:solidFill>
                <a:latin typeface="Montserrat"/>
                <a:ea typeface="Montserrat"/>
                <a:cs typeface="Montserrat"/>
                <a:sym typeface="Montserrat"/>
              </a:rPr>
              <a:t>, and infographics &amp; images by </a:t>
            </a:r>
            <a:r>
              <a:rPr b="1" lang="en" sz="11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dk2"/>
        </a:solidFill>
      </p:bgPr>
    </p:bg>
    <p:spTree>
      <p:nvGrpSpPr>
        <p:cNvPr id="156" name="Shape 156"/>
        <p:cNvGrpSpPr/>
        <p:nvPr/>
      </p:nvGrpSpPr>
      <p:grpSpPr>
        <a:xfrm>
          <a:off x="0" y="0"/>
          <a:ext cx="0" cy="0"/>
          <a:chOff x="0" y="0"/>
          <a:chExt cx="0" cy="0"/>
        </a:xfrm>
      </p:grpSpPr>
      <p:sp>
        <p:nvSpPr>
          <p:cNvPr id="157" name="Google Shape;157;p26"/>
          <p:cNvSpPr/>
          <p:nvPr/>
        </p:nvSpPr>
        <p:spPr>
          <a:xfrm>
            <a:off x="394800" y="254525"/>
            <a:ext cx="8354400" cy="4634400"/>
          </a:xfrm>
          <a:prstGeom prst="bracketPai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58" name="Shape 158"/>
        <p:cNvGrpSpPr/>
        <p:nvPr/>
      </p:nvGrpSpPr>
      <p:grpSpPr>
        <a:xfrm>
          <a:off x="0" y="0"/>
          <a:ext cx="0" cy="0"/>
          <a:chOff x="0" y="0"/>
          <a:chExt cx="0" cy="0"/>
        </a:xfrm>
      </p:grpSpPr>
      <p:sp>
        <p:nvSpPr>
          <p:cNvPr id="159" name="Google Shape;159;p27"/>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27"/>
          <p:cNvGrpSpPr/>
          <p:nvPr/>
        </p:nvGrpSpPr>
        <p:grpSpPr>
          <a:xfrm>
            <a:off x="720011" y="3551633"/>
            <a:ext cx="984265" cy="1051855"/>
            <a:chOff x="4824813" y="914400"/>
            <a:chExt cx="3424723" cy="3659900"/>
          </a:xfrm>
        </p:grpSpPr>
        <p:cxnSp>
          <p:nvCxnSpPr>
            <p:cNvPr id="161" name="Google Shape;161;p27"/>
            <p:cNvCxnSpPr/>
            <p:nvPr/>
          </p:nvCxnSpPr>
          <p:spPr>
            <a:xfrm>
              <a:off x="6535875" y="914400"/>
              <a:ext cx="0" cy="16419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27"/>
            <p:cNvCxnSpPr/>
            <p:nvPr/>
          </p:nvCxnSpPr>
          <p:spPr>
            <a:xfrm>
              <a:off x="4824813" y="2744350"/>
              <a:ext cx="1579500" cy="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27"/>
            <p:cNvCxnSpPr/>
            <p:nvPr/>
          </p:nvCxnSpPr>
          <p:spPr>
            <a:xfrm>
              <a:off x="6535875" y="2932400"/>
              <a:ext cx="0" cy="16419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27"/>
            <p:cNvCxnSpPr/>
            <p:nvPr/>
          </p:nvCxnSpPr>
          <p:spPr>
            <a:xfrm>
              <a:off x="6670035" y="2744350"/>
              <a:ext cx="1579500" cy="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27"/>
            <p:cNvSpPr/>
            <p:nvPr/>
          </p:nvSpPr>
          <p:spPr>
            <a:xfrm rot="-5400000">
              <a:off x="6492975" y="2787150"/>
              <a:ext cx="391200" cy="305400"/>
            </a:xfrm>
            <a:prstGeom prst="arc">
              <a:avLst>
                <a:gd fmla="val 16200000" name="adj1"/>
                <a:gd fmla="val 2140443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7"/>
          <p:cNvSpPr/>
          <p:nvPr/>
        </p:nvSpPr>
        <p:spPr>
          <a:xfrm>
            <a:off x="7585505" y="540010"/>
            <a:ext cx="838500" cy="83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7672551" y="627050"/>
            <a:ext cx="664500" cy="664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68" name="Shape 168"/>
        <p:cNvGrpSpPr/>
        <p:nvPr/>
      </p:nvGrpSpPr>
      <p:grpSpPr>
        <a:xfrm>
          <a:off x="0" y="0"/>
          <a:ext cx="0" cy="0"/>
          <a:chOff x="0" y="0"/>
          <a:chExt cx="0" cy="0"/>
        </a:xfrm>
      </p:grpSpPr>
      <p:pic>
        <p:nvPicPr>
          <p:cNvPr id="169" name="Google Shape;169;p28"/>
          <p:cNvPicPr preferRelativeResize="0"/>
          <p:nvPr/>
        </p:nvPicPr>
        <p:blipFill>
          <a:blip r:embed="rId2">
            <a:alphaModFix amt="25000"/>
          </a:blip>
          <a:stretch>
            <a:fillRect/>
          </a:stretch>
        </p:blipFill>
        <p:spPr>
          <a:xfrm flipH="1" rot="10800000">
            <a:off x="0" y="0"/>
            <a:ext cx="9144003" cy="5143501"/>
          </a:xfrm>
          <a:prstGeom prst="rect">
            <a:avLst/>
          </a:prstGeom>
          <a:noFill/>
          <a:ln>
            <a:noFill/>
          </a:ln>
        </p:spPr>
      </p:pic>
      <p:sp>
        <p:nvSpPr>
          <p:cNvPr id="170" name="Google Shape;170;p28"/>
          <p:cNvSpPr txBox="1"/>
          <p:nvPr>
            <p:ph type="title"/>
          </p:nvPr>
        </p:nvSpPr>
        <p:spPr>
          <a:xfrm>
            <a:off x="621100" y="5212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1" name="Google Shape;171;p28"/>
          <p:cNvSpPr txBox="1"/>
          <p:nvPr>
            <p:ph idx="1" type="body"/>
          </p:nvPr>
        </p:nvSpPr>
        <p:spPr>
          <a:xfrm>
            <a:off x="621100" y="1152475"/>
            <a:ext cx="79017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2">
            <a:alphaModFix amt="25000"/>
          </a:blip>
          <a:stretch>
            <a:fillRect/>
          </a:stretch>
        </p:blipFill>
        <p:spPr>
          <a:xfrm flipH="1" rot="10800000">
            <a:off x="0" y="0"/>
            <a:ext cx="9144003" cy="5143501"/>
          </a:xfrm>
          <a:prstGeom prst="rect">
            <a:avLst/>
          </a:prstGeom>
          <a:noFill/>
          <a:ln>
            <a:noFill/>
          </a:ln>
        </p:spPr>
      </p:pic>
      <p:sp>
        <p:nvSpPr>
          <p:cNvPr id="174" name="Google Shape;174;p29"/>
          <p:cNvSpPr txBox="1"/>
          <p:nvPr>
            <p:ph type="title"/>
          </p:nvPr>
        </p:nvSpPr>
        <p:spPr>
          <a:xfrm>
            <a:off x="621100" y="521225"/>
            <a:ext cx="79017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5" name="Google Shape;175;p29"/>
          <p:cNvSpPr txBox="1"/>
          <p:nvPr>
            <p:ph idx="1" type="body"/>
          </p:nvPr>
        </p:nvSpPr>
        <p:spPr>
          <a:xfrm>
            <a:off x="621100" y="1152475"/>
            <a:ext cx="79017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0" name="Google Shape;20;p4"/>
          <p:cNvSpPr txBox="1"/>
          <p:nvPr>
            <p:ph idx="1" type="subTitle"/>
          </p:nvPr>
        </p:nvSpPr>
        <p:spPr>
          <a:xfrm>
            <a:off x="1664400" y="1137713"/>
            <a:ext cx="5815200" cy="43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idx="1" type="body"/>
          </p:nvPr>
        </p:nvSpPr>
        <p:spPr>
          <a:xfrm>
            <a:off x="830700" y="2582401"/>
            <a:ext cx="3644100" cy="1868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682700" y="2582401"/>
            <a:ext cx="3644100" cy="1868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5" name="Google Shape;25;p5"/>
          <p:cNvSpPr txBox="1"/>
          <p:nvPr>
            <p:ph idx="3" type="subTitle"/>
          </p:nvPr>
        </p:nvSpPr>
        <p:spPr>
          <a:xfrm>
            <a:off x="1484550" y="2067900"/>
            <a:ext cx="2336400" cy="438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 name="Google Shape;26;p5"/>
          <p:cNvSpPr txBox="1"/>
          <p:nvPr>
            <p:ph idx="4" type="subTitle"/>
          </p:nvPr>
        </p:nvSpPr>
        <p:spPr>
          <a:xfrm>
            <a:off x="5336550" y="2067900"/>
            <a:ext cx="2336400" cy="438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 name="Google Shape;27;p5"/>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0" name="Google Shape;30;p6"/>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idx="1" type="body"/>
          </p:nvPr>
        </p:nvSpPr>
        <p:spPr>
          <a:xfrm>
            <a:off x="841813" y="1547150"/>
            <a:ext cx="3852000" cy="261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400"/>
            </a:lvl1pPr>
            <a:lvl2pPr indent="-317500" lvl="1" marL="914400">
              <a:spcBef>
                <a:spcPts val="0"/>
              </a:spcBef>
              <a:spcAft>
                <a:spcPts val="0"/>
              </a:spcAft>
              <a:buSzPts val="1400"/>
              <a:buChar char="○"/>
              <a:defRPr sz="1200"/>
            </a:lvl2pPr>
            <a:lvl3pPr indent="-317500" lvl="2" marL="1371600">
              <a:spcBef>
                <a:spcPts val="0"/>
              </a:spcBef>
              <a:spcAft>
                <a:spcPts val="0"/>
              </a:spcAft>
              <a:buSzPts val="1400"/>
              <a:buChar char="■"/>
              <a:defRPr sz="1200"/>
            </a:lvl3pPr>
            <a:lvl4pPr indent="-317500" lvl="3" marL="1828800">
              <a:spcBef>
                <a:spcPts val="0"/>
              </a:spcBef>
              <a:spcAft>
                <a:spcPts val="0"/>
              </a:spcAft>
              <a:buSzPts val="1400"/>
              <a:buChar char="●"/>
              <a:defRPr sz="1200"/>
            </a:lvl4pPr>
            <a:lvl5pPr indent="-317500" lvl="4" marL="2286000">
              <a:spcBef>
                <a:spcPts val="0"/>
              </a:spcBef>
              <a:spcAft>
                <a:spcPts val="0"/>
              </a:spcAft>
              <a:buSzPts val="1400"/>
              <a:buChar char="○"/>
              <a:defRPr sz="1200"/>
            </a:lvl5pPr>
            <a:lvl6pPr indent="-317500" lvl="5" marL="2743200">
              <a:spcBef>
                <a:spcPts val="0"/>
              </a:spcBef>
              <a:spcAft>
                <a:spcPts val="0"/>
              </a:spcAft>
              <a:buSzPts val="1400"/>
              <a:buChar char="■"/>
              <a:defRPr sz="1200"/>
            </a:lvl6pPr>
            <a:lvl7pPr indent="-317500" lvl="6" marL="3200400">
              <a:spcBef>
                <a:spcPts val="0"/>
              </a:spcBef>
              <a:spcAft>
                <a:spcPts val="0"/>
              </a:spcAft>
              <a:buSzPts val="1400"/>
              <a:buChar char="●"/>
              <a:defRPr sz="1200"/>
            </a:lvl7pPr>
            <a:lvl8pPr indent="-317500" lvl="7" marL="3657600">
              <a:spcBef>
                <a:spcPts val="0"/>
              </a:spcBef>
              <a:spcAft>
                <a:spcPts val="0"/>
              </a:spcAft>
              <a:buSzPts val="1400"/>
              <a:buChar char="○"/>
              <a:defRPr sz="1200"/>
            </a:lvl8pPr>
            <a:lvl9pPr indent="-317500" lvl="8" marL="4114800">
              <a:spcBef>
                <a:spcPts val="0"/>
              </a:spcBef>
              <a:spcAft>
                <a:spcPts val="0"/>
              </a:spcAft>
              <a:buSzPts val="1400"/>
              <a:buChar char="■"/>
              <a:defRPr sz="1200"/>
            </a:lvl9pPr>
          </a:lstStyle>
          <a:p/>
        </p:txBody>
      </p:sp>
      <p:sp>
        <p:nvSpPr>
          <p:cNvPr id="33" name="Google Shape;33;p7"/>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4" name="Google Shape;34;p7"/>
          <p:cNvSpPr/>
          <p:nvPr>
            <p:ph idx="2" type="pic"/>
          </p:nvPr>
        </p:nvSpPr>
        <p:spPr>
          <a:xfrm>
            <a:off x="5180200" y="1385250"/>
            <a:ext cx="2937900" cy="2937900"/>
          </a:xfrm>
          <a:prstGeom prst="ellipse">
            <a:avLst/>
          </a:prstGeom>
          <a:noFill/>
          <a:ln>
            <a:noFill/>
          </a:ln>
        </p:spPr>
      </p:sp>
      <p:sp>
        <p:nvSpPr>
          <p:cNvPr id="35" name="Google Shape;35;p7"/>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1524450" y="2122950"/>
            <a:ext cx="6095100" cy="23052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txBox="1"/>
          <p:nvPr>
            <p:ph type="title"/>
          </p:nvPr>
        </p:nvSpPr>
        <p:spPr>
          <a:xfrm>
            <a:off x="3894400" y="1618500"/>
            <a:ext cx="4299000" cy="780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3894525" y="2399400"/>
            <a:ext cx="4299000" cy="148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p:nvPr/>
        </p:nvSpPr>
        <p:spPr>
          <a:xfrm>
            <a:off x="394800" y="254525"/>
            <a:ext cx="8354400" cy="4634400"/>
          </a:xfrm>
          <a:prstGeom prst="bracket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4348150" y="540000"/>
            <a:ext cx="4075800" cy="1061400"/>
          </a:xfrm>
          <a:prstGeom prst="rect">
            <a:avLst/>
          </a:prstGeom>
          <a:solidFill>
            <a:schemeClr val="lt1"/>
          </a:solidFill>
        </p:spPr>
        <p:txBody>
          <a:bodyPr anchorCtr="0" anchor="t" bIns="91425" lIns="91425" spcFirstLastPara="1" rIns="91425" wrap="square" tIns="91425">
            <a:noAutofit/>
          </a:bodyPr>
          <a:lstStyle>
            <a:lvl1pPr indent="-228600" lvl="0" marL="457200" algn="r">
              <a:lnSpc>
                <a:spcPct val="100000"/>
              </a:lnSpc>
              <a:spcBef>
                <a:spcPts val="0"/>
              </a:spcBef>
              <a:spcAft>
                <a:spcPts val="0"/>
              </a:spcAft>
              <a:buSzPts val="1800"/>
              <a:buNone/>
              <a:defRPr sz="3000">
                <a:latin typeface="Black Han Sans"/>
                <a:ea typeface="Black Han Sans"/>
                <a:cs typeface="Black Han Sans"/>
                <a:sym typeface="Black Han Sans"/>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Black Han Sans"/>
              <a:buNone/>
              <a:defRPr sz="2800">
                <a:solidFill>
                  <a:schemeClr val="dk1"/>
                </a:solidFill>
                <a:latin typeface="Black Han Sans"/>
                <a:ea typeface="Black Han Sans"/>
                <a:cs typeface="Black Han Sans"/>
                <a:sym typeface="Black Han Sans"/>
              </a:defRPr>
            </a:lvl1pPr>
            <a:lvl2pPr lvl="1">
              <a:lnSpc>
                <a:spcPct val="100000"/>
              </a:lnSpc>
              <a:spcBef>
                <a:spcPts val="0"/>
              </a:spcBef>
              <a:spcAft>
                <a:spcPts val="0"/>
              </a:spcAft>
              <a:buClr>
                <a:schemeClr val="dk1"/>
              </a:buClr>
              <a:buSzPts val="2800"/>
              <a:buFont typeface="Black Han Sans"/>
              <a:buNone/>
              <a:defRPr sz="2800">
                <a:solidFill>
                  <a:schemeClr val="dk1"/>
                </a:solidFill>
                <a:latin typeface="Black Han Sans"/>
                <a:ea typeface="Black Han Sans"/>
                <a:cs typeface="Black Han Sans"/>
                <a:sym typeface="Black Han Sans"/>
              </a:defRPr>
            </a:lvl2pPr>
            <a:lvl3pPr lvl="2">
              <a:lnSpc>
                <a:spcPct val="100000"/>
              </a:lnSpc>
              <a:spcBef>
                <a:spcPts val="0"/>
              </a:spcBef>
              <a:spcAft>
                <a:spcPts val="0"/>
              </a:spcAft>
              <a:buClr>
                <a:schemeClr val="dk1"/>
              </a:buClr>
              <a:buSzPts val="2800"/>
              <a:buFont typeface="Black Han Sans"/>
              <a:buNone/>
              <a:defRPr sz="2800">
                <a:solidFill>
                  <a:schemeClr val="dk1"/>
                </a:solidFill>
                <a:latin typeface="Black Han Sans"/>
                <a:ea typeface="Black Han Sans"/>
                <a:cs typeface="Black Han Sans"/>
                <a:sym typeface="Black Han Sans"/>
              </a:defRPr>
            </a:lvl3pPr>
            <a:lvl4pPr lvl="3">
              <a:lnSpc>
                <a:spcPct val="100000"/>
              </a:lnSpc>
              <a:spcBef>
                <a:spcPts val="0"/>
              </a:spcBef>
              <a:spcAft>
                <a:spcPts val="0"/>
              </a:spcAft>
              <a:buClr>
                <a:schemeClr val="dk1"/>
              </a:buClr>
              <a:buSzPts val="2800"/>
              <a:buFont typeface="Black Han Sans"/>
              <a:buNone/>
              <a:defRPr sz="2800">
                <a:solidFill>
                  <a:schemeClr val="dk1"/>
                </a:solidFill>
                <a:latin typeface="Black Han Sans"/>
                <a:ea typeface="Black Han Sans"/>
                <a:cs typeface="Black Han Sans"/>
                <a:sym typeface="Black Han Sans"/>
              </a:defRPr>
            </a:lvl4pPr>
            <a:lvl5pPr lvl="4">
              <a:lnSpc>
                <a:spcPct val="100000"/>
              </a:lnSpc>
              <a:spcBef>
                <a:spcPts val="0"/>
              </a:spcBef>
              <a:spcAft>
                <a:spcPts val="0"/>
              </a:spcAft>
              <a:buClr>
                <a:schemeClr val="dk1"/>
              </a:buClr>
              <a:buSzPts val="2800"/>
              <a:buFont typeface="Black Han Sans"/>
              <a:buNone/>
              <a:defRPr sz="2800">
                <a:solidFill>
                  <a:schemeClr val="dk1"/>
                </a:solidFill>
                <a:latin typeface="Black Han Sans"/>
                <a:ea typeface="Black Han Sans"/>
                <a:cs typeface="Black Han Sans"/>
                <a:sym typeface="Black Han Sans"/>
              </a:defRPr>
            </a:lvl5pPr>
            <a:lvl6pPr lvl="5">
              <a:lnSpc>
                <a:spcPct val="100000"/>
              </a:lnSpc>
              <a:spcBef>
                <a:spcPts val="0"/>
              </a:spcBef>
              <a:spcAft>
                <a:spcPts val="0"/>
              </a:spcAft>
              <a:buClr>
                <a:schemeClr val="dk1"/>
              </a:buClr>
              <a:buSzPts val="2800"/>
              <a:buFont typeface="Black Han Sans"/>
              <a:buNone/>
              <a:defRPr sz="2800">
                <a:solidFill>
                  <a:schemeClr val="dk1"/>
                </a:solidFill>
                <a:latin typeface="Black Han Sans"/>
                <a:ea typeface="Black Han Sans"/>
                <a:cs typeface="Black Han Sans"/>
                <a:sym typeface="Black Han Sans"/>
              </a:defRPr>
            </a:lvl6pPr>
            <a:lvl7pPr lvl="6">
              <a:lnSpc>
                <a:spcPct val="100000"/>
              </a:lnSpc>
              <a:spcBef>
                <a:spcPts val="0"/>
              </a:spcBef>
              <a:spcAft>
                <a:spcPts val="0"/>
              </a:spcAft>
              <a:buClr>
                <a:schemeClr val="dk1"/>
              </a:buClr>
              <a:buSzPts val="2800"/>
              <a:buFont typeface="Black Han Sans"/>
              <a:buNone/>
              <a:defRPr sz="2800">
                <a:solidFill>
                  <a:schemeClr val="dk1"/>
                </a:solidFill>
                <a:latin typeface="Black Han Sans"/>
                <a:ea typeface="Black Han Sans"/>
                <a:cs typeface="Black Han Sans"/>
                <a:sym typeface="Black Han Sans"/>
              </a:defRPr>
            </a:lvl7pPr>
            <a:lvl8pPr lvl="7">
              <a:lnSpc>
                <a:spcPct val="100000"/>
              </a:lnSpc>
              <a:spcBef>
                <a:spcPts val="0"/>
              </a:spcBef>
              <a:spcAft>
                <a:spcPts val="0"/>
              </a:spcAft>
              <a:buClr>
                <a:schemeClr val="dk1"/>
              </a:buClr>
              <a:buSzPts val="2800"/>
              <a:buFont typeface="Black Han Sans"/>
              <a:buNone/>
              <a:defRPr sz="2800">
                <a:solidFill>
                  <a:schemeClr val="dk1"/>
                </a:solidFill>
                <a:latin typeface="Black Han Sans"/>
                <a:ea typeface="Black Han Sans"/>
                <a:cs typeface="Black Han Sans"/>
                <a:sym typeface="Black Han Sans"/>
              </a:defRPr>
            </a:lvl8pPr>
            <a:lvl9pPr lvl="8">
              <a:lnSpc>
                <a:spcPct val="100000"/>
              </a:lnSpc>
              <a:spcBef>
                <a:spcPts val="0"/>
              </a:spcBef>
              <a:spcAft>
                <a:spcPts val="0"/>
              </a:spcAft>
              <a:buClr>
                <a:schemeClr val="dk1"/>
              </a:buClr>
              <a:buSzPts val="2800"/>
              <a:buFont typeface="Black Han Sans"/>
              <a:buNone/>
              <a:defRPr sz="2800">
                <a:solidFill>
                  <a:schemeClr val="dk1"/>
                </a:solidFill>
                <a:latin typeface="Black Han Sans"/>
                <a:ea typeface="Black Han Sans"/>
                <a:cs typeface="Black Han Sans"/>
                <a:sym typeface="Black Ha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leafletjs.com/"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hyperlink" Target="https://www.youtube.com/watch?v=eLqC3FNNOaI" TargetMode="External"/><Relationship Id="rId5" Type="http://schemas.openxmlformats.org/officeDocument/2006/relationships/image" Target="../media/image11.jpg"/><Relationship Id="rId6" Type="http://schemas.openxmlformats.org/officeDocument/2006/relationships/image" Target="../media/image4.jpg"/><Relationship Id="rId7"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historic-highlands.oakbluffsarchaeology.org/"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mappingtheuppermissouri.com/" TargetMode="Externa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erickesse.github.io/leaflet-storymaps-with-google-sheets/#1" TargetMode="Externa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envisioningsenecavillage.github.io/" TargetMode="Externa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jp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developers.google.com/maps/documentation/javascript/over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mapsplatform.google.com/pricing/" TargetMode="External"/><Relationship Id="rId4" Type="http://schemas.openxmlformats.org/officeDocument/2006/relationships/image" Target="../media/image3.png"/><Relationship Id="rId5" Type="http://schemas.openxmlformats.org/officeDocument/2006/relationships/hyperlink" Target="https://education.openguessr.com/guides/read/beginner/coverag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ctrTitle"/>
          </p:nvPr>
        </p:nvSpPr>
        <p:spPr>
          <a:xfrm>
            <a:off x="1091900" y="1217275"/>
            <a:ext cx="4057800" cy="22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Cultural Maps</a:t>
            </a:r>
            <a:endParaRPr/>
          </a:p>
        </p:txBody>
      </p:sp>
      <p:sp>
        <p:nvSpPr>
          <p:cNvPr id="181" name="Google Shape;181;p30"/>
          <p:cNvSpPr txBox="1"/>
          <p:nvPr>
            <p:ph idx="1" type="subTitle"/>
          </p:nvPr>
        </p:nvSpPr>
        <p:spPr>
          <a:xfrm>
            <a:off x="1091900" y="3527524"/>
            <a:ext cx="4057800" cy="4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Cultural Heritage Informatics Fellowship</a:t>
            </a:r>
            <a:endParaRPr/>
          </a:p>
        </p:txBody>
      </p:sp>
      <p:pic>
        <p:nvPicPr>
          <p:cNvPr id="182" name="Google Shape;182;p30" title="Map_of_UNESCO_Intangible_cultural_heritage_(en).png"/>
          <p:cNvPicPr preferRelativeResize="0"/>
          <p:nvPr>
            <p:ph idx="2" type="pic"/>
          </p:nvPr>
        </p:nvPicPr>
        <p:blipFill rotWithShape="1">
          <a:blip r:embed="rId3">
            <a:alphaModFix/>
          </a:blip>
          <a:srcRect b="0" l="21875" r="21875" t="0"/>
          <a:stretch/>
        </p:blipFill>
        <p:spPr>
          <a:xfrm>
            <a:off x="5149700" y="1030625"/>
            <a:ext cx="2937900" cy="29379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7D5E5"/>
                </a:solidFill>
              </a:rPr>
              <a:t>Leaflet JS</a:t>
            </a:r>
            <a:endParaRPr>
              <a:solidFill>
                <a:srgbClr val="F7D5E5"/>
              </a:solidFill>
            </a:endParaRPr>
          </a:p>
        </p:txBody>
      </p:sp>
      <p:sp>
        <p:nvSpPr>
          <p:cNvPr id="246" name="Google Shape;246;p39"/>
          <p:cNvSpPr txBox="1"/>
          <p:nvPr>
            <p:ph idx="1" type="subTitle"/>
          </p:nvPr>
        </p:nvSpPr>
        <p:spPr>
          <a:xfrm>
            <a:off x="1664400" y="968788"/>
            <a:ext cx="5815200" cy="4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https://leafletjs.com/</a:t>
            </a:r>
            <a:r>
              <a:rPr lang="en"/>
              <a:t> </a:t>
            </a:r>
            <a:endParaRPr/>
          </a:p>
        </p:txBody>
      </p:sp>
      <p:pic>
        <p:nvPicPr>
          <p:cNvPr id="247" name="Google Shape;247;p39" title="Screenshot 2025-10-24 at 12.51.19.png"/>
          <p:cNvPicPr preferRelativeResize="0"/>
          <p:nvPr/>
        </p:nvPicPr>
        <p:blipFill>
          <a:blip r:embed="rId4">
            <a:alphaModFix/>
          </a:blip>
          <a:stretch>
            <a:fillRect/>
          </a:stretch>
        </p:blipFill>
        <p:spPr>
          <a:xfrm>
            <a:off x="159150" y="1398988"/>
            <a:ext cx="8839197" cy="31568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Terminology</a:t>
            </a:r>
            <a:endParaRPr/>
          </a:p>
        </p:txBody>
      </p:sp>
      <p:sp>
        <p:nvSpPr>
          <p:cNvPr id="253" name="Google Shape;253;p40"/>
          <p:cNvSpPr txBox="1"/>
          <p:nvPr>
            <p:ph idx="1" type="subTitle"/>
          </p:nvPr>
        </p:nvSpPr>
        <p:spPr>
          <a:xfrm>
            <a:off x="446875" y="1035600"/>
            <a:ext cx="8426700" cy="29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7D5E5"/>
                </a:solidFill>
              </a:rPr>
              <a:t>Geocoding, Reverse geocoding, Geoparsing, Georectification</a:t>
            </a:r>
            <a:endParaRPr b="1" sz="2000">
              <a:solidFill>
                <a:srgbClr val="F7D5E5"/>
              </a:solidFill>
            </a:endParaRPr>
          </a:p>
        </p:txBody>
      </p:sp>
      <p:pic>
        <p:nvPicPr>
          <p:cNvPr id="254" name="Google Shape;254;p40" title="Screenshot 2025-10-23 at 11.56.17.png"/>
          <p:cNvPicPr preferRelativeResize="0"/>
          <p:nvPr/>
        </p:nvPicPr>
        <p:blipFill>
          <a:blip r:embed="rId3">
            <a:alphaModFix/>
          </a:blip>
          <a:stretch>
            <a:fillRect/>
          </a:stretch>
        </p:blipFill>
        <p:spPr>
          <a:xfrm>
            <a:off x="0" y="1787705"/>
            <a:ext cx="9144003" cy="36968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260" name="Google Shape;260;p41"/>
          <p:cNvSpPr txBox="1"/>
          <p:nvPr>
            <p:ph idx="1" type="subTitle"/>
          </p:nvPr>
        </p:nvSpPr>
        <p:spPr>
          <a:xfrm>
            <a:off x="766450" y="1359425"/>
            <a:ext cx="6556200" cy="32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Temporal change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Space is cross-cultural, maps are not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Space is contentious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Space is sacred</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Space is sensitive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Space is power</a:t>
            </a:r>
            <a:endParaRPr sz="19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 name="Google Shape;261;p41"/>
          <p:cNvSpPr txBox="1"/>
          <p:nvPr/>
        </p:nvSpPr>
        <p:spPr>
          <a:xfrm>
            <a:off x="5716025" y="4183150"/>
            <a:ext cx="2761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https://www.youtube.com/watch?v=eLqC3FNNOaI</a:t>
            </a:r>
            <a:r>
              <a:rPr lang="en" sz="900"/>
              <a:t> </a:t>
            </a:r>
            <a:endParaRPr sz="900"/>
          </a:p>
        </p:txBody>
      </p:sp>
      <p:pic>
        <p:nvPicPr>
          <p:cNvPr id="262" name="Google Shape;262;p41"/>
          <p:cNvPicPr preferRelativeResize="0"/>
          <p:nvPr/>
        </p:nvPicPr>
        <p:blipFill>
          <a:blip r:embed="rId5">
            <a:alphaModFix/>
          </a:blip>
          <a:stretch>
            <a:fillRect/>
          </a:stretch>
        </p:blipFill>
        <p:spPr>
          <a:xfrm>
            <a:off x="5836413" y="2335300"/>
            <a:ext cx="2466975" cy="1847850"/>
          </a:xfrm>
          <a:prstGeom prst="rect">
            <a:avLst/>
          </a:prstGeom>
          <a:noFill/>
          <a:ln>
            <a:noFill/>
          </a:ln>
        </p:spPr>
      </p:pic>
      <p:pic>
        <p:nvPicPr>
          <p:cNvPr id="263" name="Google Shape;263;p41"/>
          <p:cNvPicPr preferRelativeResize="0"/>
          <p:nvPr/>
        </p:nvPicPr>
        <p:blipFill>
          <a:blip r:embed="rId6">
            <a:alphaModFix/>
          </a:blip>
          <a:stretch>
            <a:fillRect/>
          </a:stretch>
        </p:blipFill>
        <p:spPr>
          <a:xfrm>
            <a:off x="1209548" y="159848"/>
            <a:ext cx="2077800" cy="1045200"/>
          </a:xfrm>
          <a:prstGeom prst="flowChartConnector">
            <a:avLst/>
          </a:prstGeom>
          <a:noFill/>
          <a:ln>
            <a:noFill/>
          </a:ln>
        </p:spPr>
      </p:pic>
      <p:pic>
        <p:nvPicPr>
          <p:cNvPr id="264" name="Google Shape;264;p41"/>
          <p:cNvPicPr preferRelativeResize="0"/>
          <p:nvPr/>
        </p:nvPicPr>
        <p:blipFill>
          <a:blip r:embed="rId7">
            <a:alphaModFix/>
          </a:blip>
          <a:stretch>
            <a:fillRect/>
          </a:stretch>
        </p:blipFill>
        <p:spPr>
          <a:xfrm>
            <a:off x="6322788" y="100875"/>
            <a:ext cx="1675675" cy="167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7D5E5"/>
                </a:solidFill>
              </a:rPr>
              <a:t>Oak Bluffs Historic Highlands Map</a:t>
            </a:r>
            <a:endParaRPr>
              <a:solidFill>
                <a:srgbClr val="F7D5E5"/>
              </a:solidFill>
            </a:endParaRPr>
          </a:p>
        </p:txBody>
      </p:sp>
      <p:sp>
        <p:nvSpPr>
          <p:cNvPr id="270" name="Google Shape;270;p42"/>
          <p:cNvSpPr txBox="1"/>
          <p:nvPr>
            <p:ph idx="1" type="subTitle"/>
          </p:nvPr>
        </p:nvSpPr>
        <p:spPr>
          <a:xfrm>
            <a:off x="1664400" y="1023413"/>
            <a:ext cx="5815200" cy="4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https://historic-highlands.oakbluffsarchaeology.org/</a:t>
            </a:r>
            <a:r>
              <a:rPr lang="en"/>
              <a:t> </a:t>
            </a:r>
            <a:endParaRPr/>
          </a:p>
        </p:txBody>
      </p:sp>
      <p:pic>
        <p:nvPicPr>
          <p:cNvPr id="271" name="Google Shape;271;p42" title="Screenshot 2025-10-24 at 10.13.40.png"/>
          <p:cNvPicPr preferRelativeResize="0"/>
          <p:nvPr/>
        </p:nvPicPr>
        <p:blipFill>
          <a:blip r:embed="rId4">
            <a:alphaModFix/>
          </a:blip>
          <a:stretch>
            <a:fillRect/>
          </a:stretch>
        </p:blipFill>
        <p:spPr>
          <a:xfrm>
            <a:off x="152400" y="1606013"/>
            <a:ext cx="8839204" cy="28485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7D5E5"/>
                </a:solidFill>
              </a:rPr>
              <a:t>Mapping the Upper Missouri </a:t>
            </a:r>
            <a:endParaRPr>
              <a:solidFill>
                <a:srgbClr val="F7D5E5"/>
              </a:solidFill>
            </a:endParaRPr>
          </a:p>
        </p:txBody>
      </p:sp>
      <p:sp>
        <p:nvSpPr>
          <p:cNvPr id="277" name="Google Shape;277;p43"/>
          <p:cNvSpPr txBox="1"/>
          <p:nvPr>
            <p:ph idx="1" type="subTitle"/>
          </p:nvPr>
        </p:nvSpPr>
        <p:spPr>
          <a:xfrm>
            <a:off x="1664400" y="1046263"/>
            <a:ext cx="5815200" cy="4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https://www.mappingtheuppermissouri.com/</a:t>
            </a:r>
            <a:r>
              <a:rPr lang="en"/>
              <a:t> </a:t>
            </a:r>
            <a:endParaRPr/>
          </a:p>
        </p:txBody>
      </p:sp>
      <p:pic>
        <p:nvPicPr>
          <p:cNvPr id="278" name="Google Shape;278;p43" title="Screenshot 2025-10-24 at 10.14.07.png"/>
          <p:cNvPicPr preferRelativeResize="0"/>
          <p:nvPr/>
        </p:nvPicPr>
        <p:blipFill>
          <a:blip r:embed="rId4">
            <a:alphaModFix/>
          </a:blip>
          <a:stretch>
            <a:fillRect/>
          </a:stretch>
        </p:blipFill>
        <p:spPr>
          <a:xfrm>
            <a:off x="152400" y="1628863"/>
            <a:ext cx="8839204" cy="30902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7D5E5"/>
                </a:solidFill>
              </a:rPr>
              <a:t>Mapping Nzulezo</a:t>
            </a:r>
            <a:endParaRPr>
              <a:solidFill>
                <a:srgbClr val="F7D5E5"/>
              </a:solidFill>
            </a:endParaRPr>
          </a:p>
        </p:txBody>
      </p:sp>
      <p:sp>
        <p:nvSpPr>
          <p:cNvPr id="284" name="Google Shape;284;p44"/>
          <p:cNvSpPr txBox="1"/>
          <p:nvPr>
            <p:ph idx="1" type="subTitle"/>
          </p:nvPr>
        </p:nvSpPr>
        <p:spPr>
          <a:xfrm>
            <a:off x="1664400" y="1034838"/>
            <a:ext cx="5815200" cy="4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https://erickesse.github.io/leaflet-storymaps-with-google-sheets/#1</a:t>
            </a:r>
            <a:r>
              <a:rPr lang="en"/>
              <a:t> </a:t>
            </a:r>
            <a:endParaRPr/>
          </a:p>
        </p:txBody>
      </p:sp>
      <p:pic>
        <p:nvPicPr>
          <p:cNvPr id="285" name="Google Shape;285;p44" title="Screenshot 2025-10-24 at 10.13.49.png"/>
          <p:cNvPicPr preferRelativeResize="0"/>
          <p:nvPr/>
        </p:nvPicPr>
        <p:blipFill>
          <a:blip r:embed="rId4">
            <a:alphaModFix/>
          </a:blip>
          <a:stretch>
            <a:fillRect/>
          </a:stretch>
        </p:blipFill>
        <p:spPr>
          <a:xfrm>
            <a:off x="628350" y="1606013"/>
            <a:ext cx="7887288" cy="337366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720000" y="280876"/>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7D5E5"/>
                </a:solidFill>
              </a:rPr>
              <a:t>Envisioning Seneca Village</a:t>
            </a:r>
            <a:endParaRPr>
              <a:solidFill>
                <a:srgbClr val="F7D5E5"/>
              </a:solidFill>
            </a:endParaRPr>
          </a:p>
        </p:txBody>
      </p:sp>
      <p:sp>
        <p:nvSpPr>
          <p:cNvPr id="291" name="Google Shape;291;p45"/>
          <p:cNvSpPr txBox="1"/>
          <p:nvPr>
            <p:ph idx="1" type="subTitle"/>
          </p:nvPr>
        </p:nvSpPr>
        <p:spPr>
          <a:xfrm>
            <a:off x="1671150" y="907238"/>
            <a:ext cx="5815200" cy="43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https://envisioningsenecavillage.github.io/</a:t>
            </a:r>
            <a:r>
              <a:rPr lang="en"/>
              <a:t> </a:t>
            </a:r>
            <a:endParaRPr/>
          </a:p>
        </p:txBody>
      </p:sp>
      <p:pic>
        <p:nvPicPr>
          <p:cNvPr id="292" name="Google Shape;292;p45" title="Screenshot 2025-10-22 at 10.30.14 AM.png"/>
          <p:cNvPicPr preferRelativeResize="0"/>
          <p:nvPr/>
        </p:nvPicPr>
        <p:blipFill>
          <a:blip r:embed="rId4">
            <a:alphaModFix/>
          </a:blip>
          <a:stretch>
            <a:fillRect/>
          </a:stretch>
        </p:blipFill>
        <p:spPr>
          <a:xfrm>
            <a:off x="1397050" y="1391131"/>
            <a:ext cx="6363400" cy="4943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Digital Heritage + Mapping</a:t>
            </a:r>
            <a:endParaRPr/>
          </a:p>
        </p:txBody>
      </p:sp>
      <p:sp>
        <p:nvSpPr>
          <p:cNvPr id="188" name="Google Shape;188;p31"/>
          <p:cNvSpPr txBox="1"/>
          <p:nvPr>
            <p:ph idx="1" type="subTitle"/>
          </p:nvPr>
        </p:nvSpPr>
        <p:spPr>
          <a:xfrm>
            <a:off x="1664400" y="1137812"/>
            <a:ext cx="5815200" cy="34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F7D5E5"/>
                </a:solidFill>
              </a:rPr>
              <a:t>Space is part of cultural heritage</a:t>
            </a:r>
            <a:endParaRPr b="1" sz="2300">
              <a:solidFill>
                <a:srgbClr val="F7D5E5"/>
              </a:solidFill>
            </a:endParaRPr>
          </a:p>
          <a:p>
            <a:pPr indent="0" lvl="0" marL="0" rtl="0" algn="ctr">
              <a:spcBef>
                <a:spcPts val="0"/>
              </a:spcBef>
              <a:spcAft>
                <a:spcPts val="0"/>
              </a:spcAft>
              <a:buNone/>
            </a:pPr>
            <a:r>
              <a:t/>
            </a:r>
            <a:endParaRPr b="1" sz="2300">
              <a:solidFill>
                <a:srgbClr val="F7D5E5"/>
              </a:solidFill>
            </a:endParaRPr>
          </a:p>
          <a:p>
            <a:pPr indent="0" lvl="0" marL="0" rtl="0" algn="ctr">
              <a:spcBef>
                <a:spcPts val="0"/>
              </a:spcBef>
              <a:spcAft>
                <a:spcPts val="0"/>
              </a:spcAft>
              <a:buNone/>
            </a:pPr>
            <a:r>
              <a:rPr b="1" lang="en" sz="2300">
                <a:solidFill>
                  <a:srgbClr val="F7D5E5"/>
                </a:solidFill>
              </a:rPr>
              <a:t>“Spatial Turn” </a:t>
            </a:r>
            <a:endParaRPr b="1" sz="2300">
              <a:solidFill>
                <a:srgbClr val="F7D5E5"/>
              </a:solidFill>
            </a:endParaRPr>
          </a:p>
          <a:p>
            <a:pPr indent="0" lvl="0" marL="0" rtl="0" algn="ctr">
              <a:spcBef>
                <a:spcPts val="0"/>
              </a:spcBef>
              <a:spcAft>
                <a:spcPts val="0"/>
              </a:spcAft>
              <a:buNone/>
            </a:pPr>
            <a:r>
              <a:t/>
            </a:r>
            <a:endParaRPr b="1" sz="2300">
              <a:solidFill>
                <a:srgbClr val="F7D5E5"/>
              </a:solidFill>
            </a:endParaRPr>
          </a:p>
          <a:p>
            <a:pPr indent="0" lvl="0" marL="0" rtl="0" algn="ctr">
              <a:spcBef>
                <a:spcPts val="0"/>
              </a:spcBef>
              <a:spcAft>
                <a:spcPts val="0"/>
              </a:spcAft>
              <a:buNone/>
            </a:pPr>
            <a:r>
              <a:rPr b="1" lang="en" sz="2300">
                <a:solidFill>
                  <a:srgbClr val="F7D5E5"/>
                </a:solidFill>
              </a:rPr>
              <a:t>Spatial-ness + Temporal-ness</a:t>
            </a:r>
            <a:endParaRPr b="1" sz="2300">
              <a:solidFill>
                <a:srgbClr val="F7D5E5"/>
              </a:solidFill>
            </a:endParaRPr>
          </a:p>
          <a:p>
            <a:pPr indent="0" lvl="0" marL="0" rtl="0" algn="ctr">
              <a:spcBef>
                <a:spcPts val="0"/>
              </a:spcBef>
              <a:spcAft>
                <a:spcPts val="0"/>
              </a:spcAft>
              <a:buNone/>
            </a:pPr>
            <a:r>
              <a:rPr b="1" lang="en" sz="2300">
                <a:solidFill>
                  <a:srgbClr val="F7D5E5"/>
                </a:solidFill>
              </a:rPr>
              <a:t>(Time + Space </a:t>
            </a:r>
            <a:r>
              <a:rPr b="1" lang="en" sz="2300">
                <a:solidFill>
                  <a:srgbClr val="F7D5E5"/>
                </a:solidFill>
              </a:rPr>
              <a:t>connected</a:t>
            </a:r>
            <a:r>
              <a:rPr b="1" lang="en" sz="2300">
                <a:solidFill>
                  <a:srgbClr val="F7D5E5"/>
                </a:solidFill>
              </a:rPr>
              <a:t>)</a:t>
            </a:r>
            <a:endParaRPr b="1" sz="2300">
              <a:solidFill>
                <a:srgbClr val="F7D5E5"/>
              </a:solidFill>
            </a:endParaRPr>
          </a:p>
          <a:p>
            <a:pPr indent="0" lvl="0" marL="0" rtl="0" algn="ctr">
              <a:spcBef>
                <a:spcPts val="0"/>
              </a:spcBef>
              <a:spcAft>
                <a:spcPts val="0"/>
              </a:spcAft>
              <a:buNone/>
            </a:pPr>
            <a:r>
              <a:t/>
            </a:r>
            <a:endParaRPr b="1" sz="2300">
              <a:solidFill>
                <a:srgbClr val="F7D5E5"/>
              </a:solidFill>
            </a:endParaRPr>
          </a:p>
          <a:p>
            <a:pPr indent="0" lvl="0" marL="0" rtl="0" algn="ctr">
              <a:spcBef>
                <a:spcPts val="0"/>
              </a:spcBef>
              <a:spcAft>
                <a:spcPts val="0"/>
              </a:spcAft>
              <a:buNone/>
            </a:pPr>
            <a:r>
              <a:rPr b="1" lang="en" sz="2300">
                <a:solidFill>
                  <a:srgbClr val="F7D5E5"/>
                </a:solidFill>
              </a:rPr>
              <a:t>Narrative + Knowledge </a:t>
            </a:r>
            <a:endParaRPr b="1" sz="2300">
              <a:solidFill>
                <a:srgbClr val="F7D5E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Morrill Act + Land Grant Universities</a:t>
            </a:r>
            <a:endParaRPr/>
          </a:p>
        </p:txBody>
      </p:sp>
      <p:pic>
        <p:nvPicPr>
          <p:cNvPr id="194" name="Google Shape;194;p32" title="Screenshot 2025-10-02 at 20.47.44.png"/>
          <p:cNvPicPr preferRelativeResize="0"/>
          <p:nvPr/>
        </p:nvPicPr>
        <p:blipFill>
          <a:blip r:embed="rId3">
            <a:alphaModFix/>
          </a:blip>
          <a:stretch>
            <a:fillRect/>
          </a:stretch>
        </p:blipFill>
        <p:spPr>
          <a:xfrm>
            <a:off x="772650" y="1153775"/>
            <a:ext cx="7598676" cy="3989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 Mapping</a:t>
            </a:r>
            <a:endParaRPr/>
          </a:p>
        </p:txBody>
      </p:sp>
      <p:pic>
        <p:nvPicPr>
          <p:cNvPr id="200" name="Google Shape;200;p33" title="Screenshot 2025-10-07 at 11.27.20.png"/>
          <p:cNvPicPr preferRelativeResize="0"/>
          <p:nvPr/>
        </p:nvPicPr>
        <p:blipFill>
          <a:blip r:embed="rId3">
            <a:alphaModFix/>
          </a:blip>
          <a:stretch>
            <a:fillRect/>
          </a:stretch>
        </p:blipFill>
        <p:spPr>
          <a:xfrm>
            <a:off x="6750" y="1159575"/>
            <a:ext cx="9144003" cy="4165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Geospatial Web</a:t>
            </a:r>
            <a:endParaRPr/>
          </a:p>
        </p:txBody>
      </p:sp>
      <p:sp>
        <p:nvSpPr>
          <p:cNvPr id="206" name="Google Shape;206;p34"/>
          <p:cNvSpPr txBox="1"/>
          <p:nvPr>
            <p:ph idx="1" type="subTitle"/>
          </p:nvPr>
        </p:nvSpPr>
        <p:spPr>
          <a:xfrm>
            <a:off x="910175" y="1111814"/>
            <a:ext cx="5815200" cy="3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7D5E5"/>
                </a:solidFill>
              </a:rPr>
              <a:t>How do web maps actually work?</a:t>
            </a:r>
            <a:endParaRPr b="1" sz="2300">
              <a:solidFill>
                <a:srgbClr val="F7D5E5"/>
              </a:solidFill>
            </a:endParaRPr>
          </a:p>
          <a:p>
            <a:pPr indent="0" lvl="0" marL="0" rtl="0" algn="l">
              <a:spcBef>
                <a:spcPts val="0"/>
              </a:spcBef>
              <a:spcAft>
                <a:spcPts val="0"/>
              </a:spcAft>
              <a:buNone/>
            </a:pPr>
            <a:r>
              <a:t/>
            </a:r>
            <a:endParaRPr b="1" sz="2300">
              <a:solidFill>
                <a:srgbClr val="F7D5E5"/>
              </a:solidFill>
            </a:endParaRPr>
          </a:p>
          <a:p>
            <a:pPr indent="0" lvl="0" marL="0" rtl="0" algn="l">
              <a:spcBef>
                <a:spcPts val="0"/>
              </a:spcBef>
              <a:spcAft>
                <a:spcPts val="0"/>
              </a:spcAft>
              <a:buNone/>
            </a:pPr>
            <a:r>
              <a:rPr b="1" lang="en" sz="2300">
                <a:solidFill>
                  <a:srgbClr val="F7D5E5"/>
                </a:solidFill>
              </a:rPr>
              <a:t>Architecture</a:t>
            </a:r>
            <a:endParaRPr b="1" sz="2300">
              <a:solidFill>
                <a:srgbClr val="F7D5E5"/>
              </a:solidFill>
            </a:endParaRPr>
          </a:p>
          <a:p>
            <a:pPr indent="0" lvl="0" marL="0" rtl="0" algn="l">
              <a:spcBef>
                <a:spcPts val="0"/>
              </a:spcBef>
              <a:spcAft>
                <a:spcPts val="0"/>
              </a:spcAft>
              <a:buNone/>
            </a:pPr>
            <a:r>
              <a:t/>
            </a:r>
            <a:endParaRPr b="1" sz="2300">
              <a:solidFill>
                <a:srgbClr val="F7D5E5"/>
              </a:solidFill>
            </a:endParaRPr>
          </a:p>
          <a:p>
            <a:pPr indent="0" lvl="0" marL="0" rtl="0" algn="l">
              <a:spcBef>
                <a:spcPts val="0"/>
              </a:spcBef>
              <a:spcAft>
                <a:spcPts val="0"/>
              </a:spcAft>
              <a:buNone/>
            </a:pPr>
            <a:r>
              <a:rPr b="1" lang="en" sz="2300">
                <a:solidFill>
                  <a:srgbClr val="F7D5E5"/>
                </a:solidFill>
              </a:rPr>
              <a:t>URI</a:t>
            </a:r>
            <a:endParaRPr b="1" sz="2300">
              <a:solidFill>
                <a:srgbClr val="F7D5E5"/>
              </a:solidFill>
            </a:endParaRPr>
          </a:p>
          <a:p>
            <a:pPr indent="0" lvl="0" marL="0" rtl="0" algn="l">
              <a:spcBef>
                <a:spcPts val="0"/>
              </a:spcBef>
              <a:spcAft>
                <a:spcPts val="0"/>
              </a:spcAft>
              <a:buNone/>
            </a:pPr>
            <a:r>
              <a:t/>
            </a:r>
            <a:endParaRPr b="1" sz="2300">
              <a:solidFill>
                <a:srgbClr val="F7D5E5"/>
              </a:solidFill>
            </a:endParaRPr>
          </a:p>
          <a:p>
            <a:pPr indent="0" lvl="0" marL="0" rtl="0" algn="l">
              <a:spcBef>
                <a:spcPts val="0"/>
              </a:spcBef>
              <a:spcAft>
                <a:spcPts val="0"/>
              </a:spcAft>
              <a:buNone/>
            </a:pPr>
            <a:r>
              <a:rPr b="1" lang="en" sz="2300">
                <a:solidFill>
                  <a:srgbClr val="F7D5E5"/>
                </a:solidFill>
              </a:rPr>
              <a:t>Software, services, tools, protocols</a:t>
            </a:r>
            <a:endParaRPr b="1" sz="2300">
              <a:solidFill>
                <a:srgbClr val="F7D5E5"/>
              </a:solidFill>
            </a:endParaRPr>
          </a:p>
          <a:p>
            <a:pPr indent="0" lvl="0" marL="0" rtl="0" algn="l">
              <a:spcBef>
                <a:spcPts val="0"/>
              </a:spcBef>
              <a:spcAft>
                <a:spcPts val="0"/>
              </a:spcAft>
              <a:buNone/>
            </a:pPr>
            <a:r>
              <a:t/>
            </a:r>
            <a:endParaRPr b="1" sz="2300">
              <a:solidFill>
                <a:srgbClr val="F7D5E5"/>
              </a:solidFill>
            </a:endParaRPr>
          </a:p>
          <a:p>
            <a:pPr indent="0" lvl="0" marL="0" rtl="0" algn="l">
              <a:spcBef>
                <a:spcPts val="0"/>
              </a:spcBef>
              <a:spcAft>
                <a:spcPts val="0"/>
              </a:spcAft>
              <a:buNone/>
            </a:pPr>
            <a:r>
              <a:rPr b="1" lang="en" sz="2300">
                <a:solidFill>
                  <a:srgbClr val="F7D5E5"/>
                </a:solidFill>
              </a:rPr>
              <a:t>It is NOT GIS</a:t>
            </a:r>
            <a:endParaRPr b="1" sz="2300">
              <a:solidFill>
                <a:srgbClr val="F7D5E5"/>
              </a:solidFill>
            </a:endParaRPr>
          </a:p>
          <a:p>
            <a:pPr indent="0" lvl="0" marL="0" rtl="0" algn="l">
              <a:spcBef>
                <a:spcPts val="0"/>
              </a:spcBef>
              <a:spcAft>
                <a:spcPts val="0"/>
              </a:spcAft>
              <a:buNone/>
            </a:pPr>
            <a:r>
              <a:t/>
            </a:r>
            <a:endParaRPr b="1" sz="2300">
              <a:solidFill>
                <a:srgbClr val="F7D5E5"/>
              </a:solidFill>
            </a:endParaRPr>
          </a:p>
          <a:p>
            <a:pPr indent="0" lvl="0" marL="0" rtl="0" algn="l">
              <a:spcBef>
                <a:spcPts val="0"/>
              </a:spcBef>
              <a:spcAft>
                <a:spcPts val="0"/>
              </a:spcAft>
              <a:buNone/>
            </a:pPr>
            <a:r>
              <a:t/>
            </a:r>
            <a:endParaRPr b="1" sz="2300">
              <a:solidFill>
                <a:srgbClr val="F7D5E5"/>
              </a:solidFill>
            </a:endParaRPr>
          </a:p>
          <a:p>
            <a:pPr indent="0" lvl="0" marL="0" rtl="0" algn="l">
              <a:spcBef>
                <a:spcPts val="0"/>
              </a:spcBef>
              <a:spcAft>
                <a:spcPts val="0"/>
              </a:spcAft>
              <a:buNone/>
            </a:pPr>
            <a:r>
              <a:t/>
            </a:r>
            <a:endParaRPr b="1" sz="2200">
              <a:solidFill>
                <a:srgbClr val="F7D5E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Webmapping Services + Tools</a:t>
            </a:r>
            <a:endParaRPr/>
          </a:p>
        </p:txBody>
      </p:sp>
      <p:sp>
        <p:nvSpPr>
          <p:cNvPr id="212" name="Google Shape;212;p35"/>
          <p:cNvSpPr txBox="1"/>
          <p:nvPr>
            <p:ph idx="1" type="subTitle"/>
          </p:nvPr>
        </p:nvSpPr>
        <p:spPr>
          <a:xfrm>
            <a:off x="720000" y="1137800"/>
            <a:ext cx="7590900" cy="32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Application Programming Interface (API)</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Proprietary Options: One-stop shop for storage/serves, maps &amp; data, and UX</a:t>
            </a:r>
            <a:endParaRPr sz="1900"/>
          </a:p>
        </p:txBody>
      </p:sp>
      <p:pic>
        <p:nvPicPr>
          <p:cNvPr id="213" name="Google Shape;213;p35"/>
          <p:cNvPicPr preferRelativeResize="0"/>
          <p:nvPr/>
        </p:nvPicPr>
        <p:blipFill>
          <a:blip r:embed="rId3">
            <a:alphaModFix/>
          </a:blip>
          <a:stretch>
            <a:fillRect/>
          </a:stretch>
        </p:blipFill>
        <p:spPr>
          <a:xfrm>
            <a:off x="920033" y="2608702"/>
            <a:ext cx="1516490" cy="2181475"/>
          </a:xfrm>
          <a:prstGeom prst="rect">
            <a:avLst/>
          </a:prstGeom>
          <a:noFill/>
          <a:ln>
            <a:noFill/>
          </a:ln>
        </p:spPr>
      </p:pic>
      <p:pic>
        <p:nvPicPr>
          <p:cNvPr id="214" name="Google Shape;214;p35"/>
          <p:cNvPicPr preferRelativeResize="0"/>
          <p:nvPr/>
        </p:nvPicPr>
        <p:blipFill>
          <a:blip r:embed="rId4">
            <a:alphaModFix/>
          </a:blip>
          <a:stretch>
            <a:fillRect/>
          </a:stretch>
        </p:blipFill>
        <p:spPr>
          <a:xfrm>
            <a:off x="5852840" y="2808852"/>
            <a:ext cx="2374936" cy="1781175"/>
          </a:xfrm>
          <a:prstGeom prst="rect">
            <a:avLst/>
          </a:prstGeom>
          <a:noFill/>
          <a:ln>
            <a:noFill/>
          </a:ln>
        </p:spPr>
      </p:pic>
      <p:pic>
        <p:nvPicPr>
          <p:cNvPr id="215" name="Google Shape;215;p35"/>
          <p:cNvPicPr preferRelativeResize="0"/>
          <p:nvPr/>
        </p:nvPicPr>
        <p:blipFill>
          <a:blip r:embed="rId5">
            <a:alphaModFix/>
          </a:blip>
          <a:stretch>
            <a:fillRect/>
          </a:stretch>
        </p:blipFill>
        <p:spPr>
          <a:xfrm>
            <a:off x="3254094" y="2808852"/>
            <a:ext cx="1781175" cy="178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Proprietary Webmapping</a:t>
            </a:r>
            <a:endParaRPr/>
          </a:p>
        </p:txBody>
      </p:sp>
      <p:sp>
        <p:nvSpPr>
          <p:cNvPr id="221" name="Google Shape;221;p36"/>
          <p:cNvSpPr txBox="1"/>
          <p:nvPr>
            <p:ph idx="1" type="subTitle"/>
          </p:nvPr>
        </p:nvSpPr>
        <p:spPr>
          <a:xfrm>
            <a:off x="720000" y="1137800"/>
            <a:ext cx="6759600" cy="32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What do you get? </a:t>
            </a:r>
            <a:endParaRPr sz="2000"/>
          </a:p>
          <a:p>
            <a:pPr indent="0" lvl="0" marL="0" rtl="0" algn="l">
              <a:spcBef>
                <a:spcPts val="0"/>
              </a:spcBef>
              <a:spcAft>
                <a:spcPts val="0"/>
              </a:spcAft>
              <a:buNone/>
            </a:pPr>
            <a:r>
              <a:t/>
            </a:r>
            <a:endParaRPr sz="2000"/>
          </a:p>
          <a:p>
            <a:pPr indent="-393700" lvl="0" marL="457200" rtl="0" algn="l">
              <a:spcBef>
                <a:spcPts val="0"/>
              </a:spcBef>
              <a:spcAft>
                <a:spcPts val="0"/>
              </a:spcAft>
              <a:buSzPts val="2600"/>
              <a:buChar char="●"/>
            </a:pPr>
            <a:r>
              <a:rPr lang="en" sz="2000"/>
              <a:t>Map tiles (256 px sq)</a:t>
            </a:r>
            <a:endParaRPr sz="2000"/>
          </a:p>
          <a:p>
            <a:pPr indent="-393700" lvl="0" marL="457200" rtl="0" algn="l">
              <a:spcBef>
                <a:spcPts val="0"/>
              </a:spcBef>
              <a:spcAft>
                <a:spcPts val="0"/>
              </a:spcAft>
              <a:buSzPts val="2600"/>
              <a:buChar char="●"/>
            </a:pPr>
            <a:r>
              <a:rPr lang="en" sz="2000"/>
              <a:t>Geographic data</a:t>
            </a:r>
            <a:endParaRPr sz="2000"/>
          </a:p>
          <a:p>
            <a:pPr indent="-393700" lvl="0" marL="457200" rtl="0" algn="l">
              <a:spcBef>
                <a:spcPts val="0"/>
              </a:spcBef>
              <a:spcAft>
                <a:spcPts val="0"/>
              </a:spcAft>
              <a:buSzPts val="2600"/>
              <a:buChar char="●"/>
            </a:pPr>
            <a:r>
              <a:rPr lang="en" sz="2000"/>
              <a:t>Front end controls</a:t>
            </a:r>
            <a:endParaRPr sz="2000"/>
          </a:p>
        </p:txBody>
      </p:sp>
      <p:pic>
        <p:nvPicPr>
          <p:cNvPr id="222" name="Google Shape;222;p36"/>
          <p:cNvPicPr preferRelativeResize="0"/>
          <p:nvPr/>
        </p:nvPicPr>
        <p:blipFill>
          <a:blip r:embed="rId3">
            <a:alphaModFix/>
          </a:blip>
          <a:stretch>
            <a:fillRect/>
          </a:stretch>
        </p:blipFill>
        <p:spPr>
          <a:xfrm>
            <a:off x="6879265" y="2126361"/>
            <a:ext cx="1781175" cy="2562225"/>
          </a:xfrm>
          <a:prstGeom prst="rect">
            <a:avLst/>
          </a:prstGeom>
          <a:noFill/>
          <a:ln>
            <a:noFill/>
          </a:ln>
        </p:spPr>
      </p:pic>
      <p:sp>
        <p:nvSpPr>
          <p:cNvPr id="223" name="Google Shape;223;p36"/>
          <p:cNvSpPr txBox="1"/>
          <p:nvPr>
            <p:ph idx="1" type="subTitle"/>
          </p:nvPr>
        </p:nvSpPr>
        <p:spPr>
          <a:xfrm>
            <a:off x="6740750" y="1811850"/>
            <a:ext cx="2812200" cy="7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4078F2"/>
                </a:solidFill>
                <a:hlinkClick r:id="rId4">
                  <a:extLst>
                    <a:ext uri="{A12FA001-AC4F-418D-AE19-62706E023703}">
                      <ahyp:hlinkClr val="tx"/>
                    </a:ext>
                  </a:extLst>
                </a:hlinkClick>
              </a:rPr>
              <a:t>Google Maps API</a:t>
            </a:r>
            <a:endParaRPr>
              <a:solidFill>
                <a:srgbClr val="4078F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0000" y="396101"/>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Downsides of Proprietary</a:t>
            </a:r>
            <a:endParaRPr/>
          </a:p>
        </p:txBody>
      </p:sp>
      <p:sp>
        <p:nvSpPr>
          <p:cNvPr id="229" name="Google Shape;229;p37"/>
          <p:cNvSpPr txBox="1"/>
          <p:nvPr>
            <p:ph idx="1" type="subTitle"/>
          </p:nvPr>
        </p:nvSpPr>
        <p:spPr>
          <a:xfrm>
            <a:off x="720000" y="1657950"/>
            <a:ext cx="7530600" cy="26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No control over look and feel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Proprietary/single source data</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Update frequency</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Licensing and map call fees</a:t>
            </a:r>
            <a:r>
              <a:rPr lang="en" sz="2000"/>
              <a:t> (</a:t>
            </a:r>
            <a:r>
              <a:rPr lang="en" sz="2000" u="sng">
                <a:hlinkClick r:id="rId3"/>
              </a:rPr>
              <a:t>see Google API pricing here</a:t>
            </a:r>
            <a:r>
              <a:rPr lang="en" sz="2000"/>
              <a:t>)</a:t>
            </a:r>
            <a:endParaRPr sz="2000"/>
          </a:p>
        </p:txBody>
      </p:sp>
      <p:pic>
        <p:nvPicPr>
          <p:cNvPr id="230" name="Google Shape;230;p37"/>
          <p:cNvPicPr preferRelativeResize="0"/>
          <p:nvPr/>
        </p:nvPicPr>
        <p:blipFill>
          <a:blip r:embed="rId4">
            <a:alphaModFix/>
          </a:blip>
          <a:stretch>
            <a:fillRect/>
          </a:stretch>
        </p:blipFill>
        <p:spPr>
          <a:xfrm>
            <a:off x="4869925" y="1138500"/>
            <a:ext cx="4169626" cy="2084800"/>
          </a:xfrm>
          <a:prstGeom prst="rect">
            <a:avLst/>
          </a:prstGeom>
          <a:noFill/>
          <a:ln>
            <a:noFill/>
          </a:ln>
        </p:spPr>
      </p:pic>
      <p:sp>
        <p:nvSpPr>
          <p:cNvPr id="231" name="Google Shape;231;p37"/>
          <p:cNvSpPr txBox="1"/>
          <p:nvPr/>
        </p:nvSpPr>
        <p:spPr>
          <a:xfrm>
            <a:off x="4869925" y="3223300"/>
            <a:ext cx="427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https://education.openguessr.com/guides/read/beginner/coverage</a:t>
            </a:r>
            <a:r>
              <a:rPr lang="en" sz="1100"/>
              <a:t> </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08400" y="322775"/>
            <a:ext cx="8527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OpenSource Ecosystems</a:t>
            </a:r>
            <a:endParaRPr/>
          </a:p>
        </p:txBody>
      </p:sp>
      <p:sp>
        <p:nvSpPr>
          <p:cNvPr id="237" name="Google Shape;237;p38"/>
          <p:cNvSpPr txBox="1"/>
          <p:nvPr>
            <p:ph idx="1" type="subTitle"/>
          </p:nvPr>
        </p:nvSpPr>
        <p:spPr>
          <a:xfrm>
            <a:off x="1664400" y="1131350"/>
            <a:ext cx="5815200" cy="34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7D5E5"/>
                </a:solidFill>
              </a:rPr>
              <a:t>DIY </a:t>
            </a:r>
            <a:endParaRPr b="1" sz="2000">
              <a:solidFill>
                <a:srgbClr val="F7D5E5"/>
              </a:solidFill>
            </a:endParaRPr>
          </a:p>
          <a:p>
            <a:pPr indent="0" lvl="0" marL="0" rtl="0" algn="l">
              <a:spcBef>
                <a:spcPts val="0"/>
              </a:spcBef>
              <a:spcAft>
                <a:spcPts val="0"/>
              </a:spcAft>
              <a:buNone/>
            </a:pPr>
            <a:r>
              <a:t/>
            </a:r>
            <a:endParaRPr b="1" sz="2000">
              <a:solidFill>
                <a:srgbClr val="F7D5E5"/>
              </a:solidFill>
            </a:endParaRPr>
          </a:p>
          <a:p>
            <a:pPr indent="0" lvl="0" marL="0" rtl="0" algn="l">
              <a:spcBef>
                <a:spcPts val="0"/>
              </a:spcBef>
              <a:spcAft>
                <a:spcPts val="0"/>
              </a:spcAft>
              <a:buNone/>
            </a:pPr>
            <a:r>
              <a:rPr b="1" lang="en" sz="2000">
                <a:solidFill>
                  <a:srgbClr val="F7D5E5"/>
                </a:solidFill>
              </a:rPr>
              <a:t>OpenStreetMap</a:t>
            </a:r>
            <a:endParaRPr b="1" sz="2000">
              <a:solidFill>
                <a:srgbClr val="F7D5E5"/>
              </a:solidFill>
            </a:endParaRPr>
          </a:p>
          <a:p>
            <a:pPr indent="0" lvl="0" marL="0" rtl="0" algn="l">
              <a:spcBef>
                <a:spcPts val="0"/>
              </a:spcBef>
              <a:spcAft>
                <a:spcPts val="0"/>
              </a:spcAft>
              <a:buNone/>
            </a:pPr>
            <a:r>
              <a:t/>
            </a:r>
            <a:endParaRPr b="1" sz="2000">
              <a:solidFill>
                <a:srgbClr val="F7D5E5"/>
              </a:solidFill>
            </a:endParaRPr>
          </a:p>
          <a:p>
            <a:pPr indent="0" lvl="0" marL="0" rtl="0" algn="l">
              <a:spcBef>
                <a:spcPts val="0"/>
              </a:spcBef>
              <a:spcAft>
                <a:spcPts val="0"/>
              </a:spcAft>
              <a:buNone/>
            </a:pPr>
            <a:r>
              <a:rPr b="1" lang="en" sz="2000">
                <a:solidFill>
                  <a:srgbClr val="F7D5E5"/>
                </a:solidFill>
              </a:rPr>
              <a:t>Front-end - JavaScript</a:t>
            </a:r>
            <a:endParaRPr b="1" sz="2000">
              <a:solidFill>
                <a:srgbClr val="F7D5E5"/>
              </a:solidFill>
            </a:endParaRPr>
          </a:p>
          <a:p>
            <a:pPr indent="0" lvl="0" marL="0" rtl="0" algn="l">
              <a:spcBef>
                <a:spcPts val="0"/>
              </a:spcBef>
              <a:spcAft>
                <a:spcPts val="0"/>
              </a:spcAft>
              <a:buNone/>
            </a:pPr>
            <a:r>
              <a:t/>
            </a:r>
            <a:endParaRPr b="1" sz="2000">
              <a:solidFill>
                <a:srgbClr val="F7D5E5"/>
              </a:solidFill>
            </a:endParaRPr>
          </a:p>
          <a:p>
            <a:pPr indent="0" lvl="0" marL="0" rtl="0" algn="l">
              <a:spcBef>
                <a:spcPts val="0"/>
              </a:spcBef>
              <a:spcAft>
                <a:spcPts val="0"/>
              </a:spcAft>
              <a:buNone/>
            </a:pPr>
            <a:r>
              <a:rPr b="1" lang="en" sz="2000">
                <a:solidFill>
                  <a:srgbClr val="F7D5E5"/>
                </a:solidFill>
              </a:rPr>
              <a:t>Leaflet JS</a:t>
            </a:r>
            <a:endParaRPr b="1" sz="2000">
              <a:solidFill>
                <a:srgbClr val="F7D5E5"/>
              </a:solidFill>
            </a:endParaRPr>
          </a:p>
          <a:p>
            <a:pPr indent="0" lvl="0" marL="0" rtl="0" algn="l">
              <a:spcBef>
                <a:spcPts val="0"/>
              </a:spcBef>
              <a:spcAft>
                <a:spcPts val="0"/>
              </a:spcAft>
              <a:buNone/>
            </a:pPr>
            <a:r>
              <a:t/>
            </a:r>
            <a:endParaRPr b="1" sz="2000">
              <a:solidFill>
                <a:srgbClr val="F7D5E5"/>
              </a:solidFill>
            </a:endParaRPr>
          </a:p>
          <a:p>
            <a:pPr indent="0" lvl="0" marL="0" rtl="0" algn="l">
              <a:spcBef>
                <a:spcPts val="0"/>
              </a:spcBef>
              <a:spcAft>
                <a:spcPts val="0"/>
              </a:spcAft>
              <a:buNone/>
            </a:pPr>
            <a:r>
              <a:rPr b="1" lang="en" sz="2000">
                <a:solidFill>
                  <a:srgbClr val="F7D5E5"/>
                </a:solidFill>
              </a:rPr>
              <a:t>GeoJSON</a:t>
            </a:r>
            <a:endParaRPr b="1" sz="2000">
              <a:solidFill>
                <a:srgbClr val="F7D5E5"/>
              </a:solidFill>
            </a:endParaRPr>
          </a:p>
        </p:txBody>
      </p:sp>
      <p:pic>
        <p:nvPicPr>
          <p:cNvPr id="238" name="Google Shape;238;p38" title="Openstreetmap_logo.png"/>
          <p:cNvPicPr preferRelativeResize="0"/>
          <p:nvPr/>
        </p:nvPicPr>
        <p:blipFill>
          <a:blip r:embed="rId3">
            <a:alphaModFix/>
          </a:blip>
          <a:stretch>
            <a:fillRect/>
          </a:stretch>
        </p:blipFill>
        <p:spPr>
          <a:xfrm>
            <a:off x="6473300" y="1026600"/>
            <a:ext cx="1833225" cy="1833225"/>
          </a:xfrm>
          <a:prstGeom prst="rect">
            <a:avLst/>
          </a:prstGeom>
          <a:noFill/>
          <a:ln>
            <a:noFill/>
          </a:ln>
        </p:spPr>
      </p:pic>
      <p:pic>
        <p:nvPicPr>
          <p:cNvPr id="239" name="Google Shape;239;p38" title="Leaflet_logo.png"/>
          <p:cNvPicPr preferRelativeResize="0"/>
          <p:nvPr/>
        </p:nvPicPr>
        <p:blipFill>
          <a:blip r:embed="rId4">
            <a:alphaModFix/>
          </a:blip>
          <a:stretch>
            <a:fillRect/>
          </a:stretch>
        </p:blipFill>
        <p:spPr>
          <a:xfrm>
            <a:off x="4572000" y="2788749"/>
            <a:ext cx="3834051" cy="1018425"/>
          </a:xfrm>
          <a:prstGeom prst="rect">
            <a:avLst/>
          </a:prstGeom>
          <a:noFill/>
          <a:ln>
            <a:noFill/>
          </a:ln>
        </p:spPr>
      </p:pic>
      <p:pic>
        <p:nvPicPr>
          <p:cNvPr id="240" name="Google Shape;240;p38" title="logo.png"/>
          <p:cNvPicPr preferRelativeResize="0"/>
          <p:nvPr/>
        </p:nvPicPr>
        <p:blipFill>
          <a:blip r:embed="rId5">
            <a:alphaModFix/>
          </a:blip>
          <a:stretch>
            <a:fillRect/>
          </a:stretch>
        </p:blipFill>
        <p:spPr>
          <a:xfrm>
            <a:off x="3570684" y="3930581"/>
            <a:ext cx="3729614" cy="1018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duction Cooktop MK Campaign by Slidesgo">
  <a:themeElements>
    <a:clrScheme name="Simple Light">
      <a:dk1>
        <a:srgbClr val="FFFFFF"/>
      </a:dk1>
      <a:lt1>
        <a:srgbClr val="212121"/>
      </a:lt1>
      <a:dk2>
        <a:srgbClr val="EEEEEE"/>
      </a:dk2>
      <a:lt2>
        <a:srgbClr val="99999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